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58" r:id="rId3"/>
    <p:sldId id="259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3" r:id="rId13"/>
    <p:sldId id="302" r:id="rId14"/>
    <p:sldId id="304" r:id="rId15"/>
    <p:sldId id="305" r:id="rId16"/>
    <p:sldId id="306" r:id="rId17"/>
    <p:sldId id="307" r:id="rId18"/>
    <p:sldId id="308" r:id="rId19"/>
    <p:sldId id="309" r:id="rId20"/>
    <p:sldId id="337" r:id="rId21"/>
    <p:sldId id="310" r:id="rId22"/>
    <p:sldId id="338" r:id="rId23"/>
    <p:sldId id="311" r:id="rId24"/>
    <p:sldId id="339" r:id="rId25"/>
    <p:sldId id="313" r:id="rId26"/>
    <p:sldId id="314" r:id="rId27"/>
    <p:sldId id="315" r:id="rId28"/>
    <p:sldId id="340" r:id="rId29"/>
    <p:sldId id="317" r:id="rId30"/>
    <p:sldId id="318" r:id="rId31"/>
    <p:sldId id="341" r:id="rId32"/>
    <p:sldId id="342" r:id="rId33"/>
    <p:sldId id="321" r:id="rId34"/>
    <p:sldId id="343" r:id="rId35"/>
    <p:sldId id="344" r:id="rId36"/>
    <p:sldId id="322" r:id="rId37"/>
    <p:sldId id="323" r:id="rId38"/>
    <p:sldId id="324" r:id="rId39"/>
    <p:sldId id="325" r:id="rId40"/>
    <p:sldId id="326" r:id="rId41"/>
    <p:sldId id="331" r:id="rId42"/>
    <p:sldId id="345" r:id="rId43"/>
    <p:sldId id="346" r:id="rId44"/>
    <p:sldId id="347" r:id="rId45"/>
    <p:sldId id="348" r:id="rId46"/>
    <p:sldId id="349" r:id="rId47"/>
    <p:sldId id="350" r:id="rId48"/>
    <p:sldId id="351" r:id="rId49"/>
    <p:sldId id="293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08A295-D651-48FD-9AE4-044EF29679CB}" type="datetimeFigureOut">
              <a:rPr lang="en-US" smtClean="0"/>
              <a:pPr/>
              <a:t>11/29/2011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920870-921F-49B7-8F06-FF770E4CAE2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627672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35ED09-34E2-4804-B025-A5AF16BAD197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19B0F2-DC3A-4FC5-9045-5ABCB903D142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09800" y="685800"/>
            <a:ext cx="2438400" cy="1828800"/>
          </a:xfrm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9" y="2667001"/>
            <a:ext cx="5639097" cy="5790595"/>
          </a:xfrm>
        </p:spPr>
        <p:txBody>
          <a:bodyPr/>
          <a:lstStyle/>
          <a:p>
            <a:pPr algn="just"/>
            <a:endParaRPr lang="en-GB" dirty="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46C682-04DE-41B3-816F-D54FF048B3F3}" type="slidenum">
              <a:rPr lang="en-US"/>
              <a:pPr/>
              <a:t>49</a:t>
            </a:fld>
            <a:endParaRPr lang="en-US" dirty="0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09800" y="685800"/>
            <a:ext cx="2438400" cy="1828800"/>
          </a:xfrm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9" y="2667001"/>
            <a:ext cx="5639097" cy="5790595"/>
          </a:xfrm>
        </p:spPr>
        <p:txBody>
          <a:bodyPr/>
          <a:lstStyle/>
          <a:p>
            <a:pPr algn="just"/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976" y="2130425"/>
            <a:ext cx="7315224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480" y="385762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C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11/29/2011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11/29/2011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8662" y="274638"/>
            <a:ext cx="5548338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11/29/2011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11/29/2011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7" y="4406900"/>
            <a:ext cx="742317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1537" y="2906713"/>
            <a:ext cx="742317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11/29/2011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6867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0100" y="1571612"/>
            <a:ext cx="363857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0628" y="1600200"/>
            <a:ext cx="368617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11/29/2011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24" y="150335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24" y="2143116"/>
            <a:ext cx="385447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7752" y="1535113"/>
            <a:ext cx="382904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7752" y="2174875"/>
            <a:ext cx="382904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11/29/2011</a:t>
            </a:fld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11/29/2011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11/29/2011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286543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20" y="273050"/>
            <a:ext cx="482918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8662" y="1428736"/>
            <a:ext cx="286543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11/29/2011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11/29/2011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7581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8662" y="1600200"/>
            <a:ext cx="775813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357958"/>
            <a:ext cx="857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063BFBD-7148-4DA3-8AC9-D5D7C51A748E}" type="datetimeFigureOut">
              <a:rPr lang="en-US" smtClean="0"/>
              <a:pPr/>
              <a:t>11/29/2011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148" y="6357958"/>
            <a:ext cx="12858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975DDEDA-A816-4679-9881-A8D9ADF2A89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C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Multilevel Linear Models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Prof.</a:t>
            </a:r>
            <a:r>
              <a:rPr lang="en-GB" dirty="0" smtClean="0"/>
              <a:t> Andy Field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Fixed Slope, Random Intercept</a:t>
            </a:r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295400"/>
            <a:ext cx="5486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Random Slope, Fixed Intercept</a:t>
            </a:r>
            <a:endParaRPr lang="en-GB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447800"/>
            <a:ext cx="4395312" cy="428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Random Slope, Random Intercept</a:t>
            </a:r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524000"/>
            <a:ext cx="4876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Represent These Models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7758138" cy="685800"/>
          </a:xfrm>
        </p:spPr>
        <p:txBody>
          <a:bodyPr/>
          <a:lstStyle/>
          <a:p>
            <a:r>
              <a:rPr lang="en-GB" dirty="0" smtClean="0"/>
              <a:t>Fixed intercepts and slopes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1828800"/>
            <a:ext cx="4241800" cy="4445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914400" y="2286000"/>
            <a:ext cx="7758138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Random intercepts and fixed slopes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84550" y="2819400"/>
            <a:ext cx="2197100" cy="8255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914400" y="3657600"/>
            <a:ext cx="7758138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Fixed intercepts and random slopes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65500" y="4267200"/>
            <a:ext cx="2235200" cy="99060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066800" y="5029200"/>
            <a:ext cx="7758138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Random intercepts and random slopes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71850" y="5638800"/>
            <a:ext cx="2222500" cy="1066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Surgery 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758138" cy="685800"/>
          </a:xfrm>
        </p:spPr>
        <p:txBody>
          <a:bodyPr/>
          <a:lstStyle/>
          <a:p>
            <a:r>
              <a:rPr lang="en-GB" dirty="0" smtClean="0"/>
              <a:t>Fixed intercepts and slopes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2133600"/>
            <a:ext cx="4241800" cy="4445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914400" y="2590800"/>
            <a:ext cx="7758138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Random intercepts and random slopes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3429000"/>
            <a:ext cx="5334000" cy="12827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Comparing Models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Models should be built up gradually</a:t>
            </a:r>
          </a:p>
          <a:p>
            <a:pPr lvl="1"/>
            <a:r>
              <a:rPr lang="en-GB" dirty="0" smtClean="0"/>
              <a:t>Start with fixed coefficients</a:t>
            </a:r>
          </a:p>
          <a:p>
            <a:pPr lvl="1"/>
            <a:r>
              <a:rPr lang="en-GB" dirty="0" smtClean="0"/>
              <a:t>Change one aspect of the model and compare to the previous with the change in the –2LL</a:t>
            </a:r>
          </a:p>
          <a:p>
            <a:r>
              <a:rPr lang="en-GB" dirty="0" smtClean="0"/>
              <a:t>Assessing fit</a:t>
            </a:r>
          </a:p>
          <a:p>
            <a:pPr lvl="1"/>
            <a:r>
              <a:rPr lang="en-GB" dirty="0" smtClean="0"/>
              <a:t>AIC</a:t>
            </a:r>
          </a:p>
          <a:p>
            <a:pPr lvl="1"/>
            <a:r>
              <a:rPr lang="en-GB" dirty="0" smtClean="0"/>
              <a:t>BIC</a:t>
            </a:r>
          </a:p>
          <a:p>
            <a:pPr lvl="1"/>
            <a:endParaRPr lang="en-GB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Covariance Structures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Variance components</a:t>
            </a:r>
          </a:p>
          <a:p>
            <a:pPr lvl="1"/>
            <a:r>
              <a:rPr lang="en-GB" dirty="0" smtClean="0"/>
              <a:t>Random effects are independent with similar variances</a:t>
            </a:r>
          </a:p>
          <a:p>
            <a:r>
              <a:rPr lang="en-GB" dirty="0" smtClean="0"/>
              <a:t> Diagonal</a:t>
            </a:r>
          </a:p>
          <a:p>
            <a:pPr lvl="1"/>
            <a:r>
              <a:rPr lang="en-GB" dirty="0" smtClean="0"/>
              <a:t>Random effects are independent with different variances</a:t>
            </a:r>
          </a:p>
          <a:p>
            <a:r>
              <a:rPr lang="en-GB" dirty="0" smtClean="0"/>
              <a:t>AR(1)</a:t>
            </a:r>
          </a:p>
          <a:p>
            <a:pPr lvl="1"/>
            <a:r>
              <a:rPr lang="en-GB" dirty="0" smtClean="0"/>
              <a:t>Random effects are related with data points closer in time being more similar than those distant in time</a:t>
            </a:r>
          </a:p>
          <a:p>
            <a:pPr lvl="1"/>
            <a:r>
              <a:rPr lang="en-GB" dirty="0" smtClean="0"/>
              <a:t>Variances of random effects are similar</a:t>
            </a:r>
          </a:p>
          <a:p>
            <a:r>
              <a:rPr lang="en-GB" dirty="0" smtClean="0"/>
              <a:t>Unstructured</a:t>
            </a:r>
          </a:p>
          <a:p>
            <a:pPr lvl="1"/>
            <a:r>
              <a:rPr lang="en-GB" dirty="0" smtClean="0"/>
              <a:t>Covariances and variances of random effects are unpredictable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6202" y="0"/>
            <a:ext cx="2717798" cy="25087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Centring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Grand mean centring</a:t>
            </a:r>
          </a:p>
          <a:p>
            <a:pPr lvl="1"/>
            <a:r>
              <a:rPr lang="en-GB" dirty="0" smtClean="0"/>
              <a:t>Take each score and subtract from it the mean of all scores (for that variable)</a:t>
            </a:r>
          </a:p>
          <a:p>
            <a:r>
              <a:rPr lang="en-GB" dirty="0" smtClean="0"/>
              <a:t> Group mean centring</a:t>
            </a:r>
          </a:p>
          <a:p>
            <a:pPr lvl="1"/>
            <a:r>
              <a:rPr lang="en-GB" dirty="0" smtClean="0"/>
              <a:t>Take each score and subtract from it the mean of scores from the same group (for that variable)</a:t>
            </a:r>
          </a:p>
          <a:p>
            <a:r>
              <a:rPr lang="en-GB" dirty="0" smtClean="0"/>
              <a:t>Effects of centring in multilevel models</a:t>
            </a:r>
          </a:p>
          <a:p>
            <a:pPr lvl="1"/>
            <a:r>
              <a:rPr lang="en-GB" dirty="0" smtClean="0"/>
              <a:t>The effects are complicated</a:t>
            </a:r>
          </a:p>
          <a:p>
            <a:pPr lvl="1"/>
            <a:r>
              <a:rPr lang="en-GB" dirty="0" smtClean="0"/>
              <a:t>Models using centred variables </a:t>
            </a:r>
            <a:r>
              <a:rPr lang="en-GB" i="1" dirty="0" smtClean="0"/>
              <a:t>tend</a:t>
            </a:r>
            <a:r>
              <a:rPr lang="en-GB" dirty="0" smtClean="0"/>
              <a:t> to be more stable</a:t>
            </a:r>
          </a:p>
          <a:p>
            <a:pPr lvl="1"/>
            <a:r>
              <a:rPr lang="en-GB" dirty="0" smtClean="0"/>
              <a:t>It can help with problems of multicollinearity</a:t>
            </a:r>
          </a:p>
          <a:p>
            <a:pPr lvl="1"/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Picturing the Data </a:t>
            </a:r>
            <a:endParaRPr lang="en-GB" b="1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628800"/>
            <a:ext cx="7416824" cy="468052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Ascertaining </a:t>
            </a:r>
            <a:r>
              <a:rPr lang="en-GB" dirty="0" smtClean="0"/>
              <a:t>Whether There Is Variation over Your Contexts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/>
              <a:t>First we need to fit a baseline model in which we include only the </a:t>
            </a:r>
            <a:r>
              <a:rPr lang="en-GB" dirty="0" smtClean="0"/>
              <a:t>intercept:</a:t>
            </a:r>
          </a:p>
          <a:p>
            <a:pPr marL="457200" lvl="1" indent="0">
              <a:buNone/>
            </a:pPr>
            <a:r>
              <a:rPr lang="en-GB" dirty="0" err="1"/>
              <a:t>interceptOnly</a:t>
            </a:r>
            <a:r>
              <a:rPr lang="en-GB" dirty="0"/>
              <a:t> &lt;-</a:t>
            </a:r>
            <a:r>
              <a:rPr lang="en-GB" dirty="0" err="1"/>
              <a:t>gls</a:t>
            </a:r>
            <a:r>
              <a:rPr lang="en-GB" dirty="0"/>
              <a:t>(</a:t>
            </a:r>
            <a:r>
              <a:rPr lang="en-GB" dirty="0" err="1"/>
              <a:t>Post_QoL</a:t>
            </a:r>
            <a:r>
              <a:rPr lang="en-GB" dirty="0"/>
              <a:t> ~ 1, data = </a:t>
            </a:r>
            <a:r>
              <a:rPr lang="en-GB" dirty="0" err="1"/>
              <a:t>surgeryData</a:t>
            </a:r>
            <a:r>
              <a:rPr lang="en-GB" dirty="0"/>
              <a:t>, method = "ML")</a:t>
            </a:r>
          </a:p>
          <a:p>
            <a:pPr marL="457200" lvl="1" indent="0">
              <a:buNone/>
            </a:pPr>
            <a:r>
              <a:rPr lang="en-GB" dirty="0"/>
              <a:t>summary(</a:t>
            </a:r>
            <a:r>
              <a:rPr lang="en-GB" dirty="0" err="1"/>
              <a:t>interceptOnly</a:t>
            </a:r>
            <a:r>
              <a:rPr lang="en-GB" dirty="0"/>
              <a:t>)</a:t>
            </a:r>
          </a:p>
          <a:p>
            <a:endParaRPr lang="en-GB" dirty="0" smtClean="0"/>
          </a:p>
          <a:p>
            <a:r>
              <a:rPr lang="en-GB" dirty="0" smtClean="0"/>
              <a:t> </a:t>
            </a:r>
            <a:r>
              <a:rPr lang="en-GB" dirty="0"/>
              <a:t>N</a:t>
            </a:r>
            <a:r>
              <a:rPr lang="en-GB" dirty="0" smtClean="0"/>
              <a:t>ext</a:t>
            </a:r>
            <a:r>
              <a:rPr lang="en-GB" dirty="0"/>
              <a:t>, we fit a model that allows intercepts to vary over </a:t>
            </a:r>
            <a:r>
              <a:rPr lang="en-GB" dirty="0" smtClean="0"/>
              <a:t>contexts</a:t>
            </a:r>
            <a:r>
              <a:rPr lang="en-GB" dirty="0"/>
              <a:t>:</a:t>
            </a:r>
            <a:endParaRPr lang="en-GB" dirty="0" smtClean="0"/>
          </a:p>
          <a:p>
            <a:pPr marL="400050" lvl="1" indent="0">
              <a:buNone/>
            </a:pPr>
            <a:r>
              <a:rPr lang="en-GB" dirty="0" err="1"/>
              <a:t>randomInterceptOnly</a:t>
            </a:r>
            <a:r>
              <a:rPr lang="en-GB" dirty="0"/>
              <a:t> &lt;-</a:t>
            </a:r>
            <a:r>
              <a:rPr lang="en-GB" dirty="0" err="1"/>
              <a:t>lme</a:t>
            </a:r>
            <a:r>
              <a:rPr lang="en-GB" dirty="0"/>
              <a:t>(</a:t>
            </a:r>
            <a:r>
              <a:rPr lang="en-GB" dirty="0" err="1"/>
              <a:t>Post_QoL</a:t>
            </a:r>
            <a:r>
              <a:rPr lang="en-GB" dirty="0"/>
              <a:t> ~ 1, data = </a:t>
            </a:r>
            <a:r>
              <a:rPr lang="en-GB" dirty="0" err="1"/>
              <a:t>surgeryData</a:t>
            </a:r>
            <a:r>
              <a:rPr lang="en-GB" dirty="0"/>
              <a:t>, random = ~1|Clinic, method = "ML")</a:t>
            </a:r>
          </a:p>
          <a:p>
            <a:pPr marL="400050" lvl="1" indent="0">
              <a:buNone/>
            </a:pPr>
            <a:r>
              <a:rPr lang="en-GB" dirty="0"/>
              <a:t>summary(</a:t>
            </a:r>
            <a:r>
              <a:rPr lang="en-GB" dirty="0" err="1"/>
              <a:t>randomInterceptOnly</a:t>
            </a:r>
            <a:r>
              <a:rPr lang="en-GB" dirty="0"/>
              <a:t>)</a:t>
            </a:r>
          </a:p>
          <a:p>
            <a:endParaRPr lang="en-GB" dirty="0" smtClean="0"/>
          </a:p>
          <a:p>
            <a:r>
              <a:rPr lang="en-GB" dirty="0" smtClean="0"/>
              <a:t>Finally, </a:t>
            </a:r>
            <a:r>
              <a:rPr lang="en-GB" dirty="0"/>
              <a:t>we compare these two models to see whether the fit has improved as a result of allowing intercepts to vary. </a:t>
            </a:r>
            <a:r>
              <a:rPr lang="en-GB" dirty="0" smtClean="0"/>
              <a:t>If </a:t>
            </a:r>
            <a:r>
              <a:rPr lang="en-GB" dirty="0"/>
              <a:t>it has, we jump on the runaway train to multilevel insanity; if it has not, we do a little dance of joy into the loving arms of a simpler </a:t>
            </a:r>
            <a:r>
              <a:rPr lang="en-GB" dirty="0" smtClean="0"/>
              <a:t>life:</a:t>
            </a:r>
          </a:p>
          <a:p>
            <a:pPr marL="400050" lvl="1" indent="0">
              <a:buNone/>
            </a:pPr>
            <a:r>
              <a:rPr lang="en-GB" dirty="0" err="1"/>
              <a:t>anova</a:t>
            </a:r>
            <a:r>
              <a:rPr lang="en-GB" dirty="0"/>
              <a:t>(</a:t>
            </a:r>
            <a:r>
              <a:rPr lang="en-GB" dirty="0" err="1"/>
              <a:t>interceptOnly</a:t>
            </a:r>
            <a:r>
              <a:rPr lang="en-GB" dirty="0"/>
              <a:t>, </a:t>
            </a:r>
            <a:r>
              <a:rPr lang="en-GB" dirty="0" err="1"/>
              <a:t>randomInterceptOnly</a:t>
            </a:r>
            <a:r>
              <a:rPr lang="en-GB" dirty="0"/>
              <a:t>)</a:t>
            </a:r>
          </a:p>
          <a:p>
            <a:endParaRPr lang="en-GB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0E6FAA08-CC7E-4FA9-B7D2-2B3F6B6BE2C8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323850"/>
            <a:ext cx="7561262" cy="1428750"/>
          </a:xfrm>
        </p:spPr>
        <p:txBody>
          <a:bodyPr/>
          <a:lstStyle/>
          <a:p>
            <a:r>
              <a:rPr lang="en-GB" dirty="0" smtClean="0"/>
              <a:t>Aims</a:t>
            </a:r>
            <a:endParaRPr lang="en-GB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687513"/>
            <a:ext cx="7473950" cy="433387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GB" sz="3200" dirty="0" smtClean="0"/>
              <a:t>Multilevel models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Hierarchical data</a:t>
            </a:r>
            <a:endParaRPr lang="en-GB" sz="2800" dirty="0" smtClean="0"/>
          </a:p>
          <a:p>
            <a:pPr lvl="1">
              <a:lnSpc>
                <a:spcPct val="90000"/>
              </a:lnSpc>
            </a:pPr>
            <a:r>
              <a:rPr lang="en-GB" sz="2800" dirty="0" err="1" smtClean="0"/>
              <a:t>Intraclass</a:t>
            </a:r>
            <a:r>
              <a:rPr lang="en-GB" sz="2800" dirty="0" smtClean="0"/>
              <a:t> correlation</a:t>
            </a:r>
          </a:p>
          <a:p>
            <a:pPr lvl="1">
              <a:lnSpc>
                <a:spcPct val="90000"/>
              </a:lnSpc>
            </a:pPr>
            <a:r>
              <a:rPr lang="en-GB" sz="2800" dirty="0" smtClean="0"/>
              <a:t>Benefits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Fixed and random coefficients</a:t>
            </a:r>
          </a:p>
          <a:p>
            <a:pPr lvl="1">
              <a:lnSpc>
                <a:spcPct val="90000"/>
              </a:lnSpc>
            </a:pPr>
            <a:r>
              <a:rPr lang="en-GB" sz="2800" dirty="0" smtClean="0"/>
              <a:t>Comparing models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Covariance structures</a:t>
            </a:r>
          </a:p>
          <a:p>
            <a:pPr lvl="1">
              <a:lnSpc>
                <a:spcPct val="90000"/>
              </a:lnSpc>
            </a:pPr>
            <a:r>
              <a:rPr lang="en-GB" sz="2800" dirty="0" smtClean="0"/>
              <a:t>Centring</a:t>
            </a:r>
          </a:p>
          <a:p>
            <a:pPr lvl="1">
              <a:lnSpc>
                <a:spcPct val="90000"/>
              </a:lnSpc>
            </a:pPr>
            <a:r>
              <a:rPr lang="en-GB" sz="2800" dirty="0" smtClean="0"/>
              <a:t>Conducting and Interpreting an example analysis</a:t>
            </a:r>
          </a:p>
          <a:p>
            <a:pPr>
              <a:lnSpc>
                <a:spcPct val="90000"/>
              </a:lnSpc>
            </a:pPr>
            <a:r>
              <a:rPr lang="en-GB" sz="3600" dirty="0" smtClean="0"/>
              <a:t>Growth models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Types of growth model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Conducting and interpreting an example analysis</a:t>
            </a:r>
          </a:p>
          <a:p>
            <a:pPr lvl="1">
              <a:lnSpc>
                <a:spcPct val="90000"/>
              </a:lnSpc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7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37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37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7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6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37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9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37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8" grpId="0" autoUpdateAnimBg="0"/>
      <p:bldP spid="137219" grpId="0" build="p" bldLvl="3" autoUpdateAnimBg="0" advAuto="200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of Model Comparison</a:t>
            </a:r>
            <a:endParaRPr lang="en-US" dirty="0"/>
          </a:p>
        </p:txBody>
      </p:sp>
      <p:pic>
        <p:nvPicPr>
          <p:cNvPr id="7" name="Picture 6" descr="Screen shot 2011-08-05 at 14.32.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88840"/>
            <a:ext cx="7556500" cy="1079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455038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Add the variable </a:t>
            </a:r>
            <a:r>
              <a:rPr lang="en-GB" b="1" dirty="0" smtClean="0"/>
              <a:t>Surgery</a:t>
            </a:r>
            <a:r>
              <a:rPr lang="en-GB" dirty="0" smtClean="0"/>
              <a:t> as a predictor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To add </a:t>
            </a:r>
            <a:r>
              <a:rPr lang="en-GB" dirty="0" smtClean="0"/>
              <a:t>the variable </a:t>
            </a:r>
            <a:r>
              <a:rPr lang="en-GB" b="1" dirty="0"/>
              <a:t>Surgery</a:t>
            </a:r>
            <a:r>
              <a:rPr lang="en-GB" dirty="0"/>
              <a:t> </a:t>
            </a:r>
            <a:r>
              <a:rPr lang="en-GB" dirty="0" smtClean="0"/>
              <a:t>as a </a:t>
            </a:r>
            <a:r>
              <a:rPr lang="en-GB" dirty="0" smtClean="0"/>
              <a:t>predictor, execute:</a:t>
            </a:r>
            <a:endParaRPr lang="en-GB" dirty="0"/>
          </a:p>
          <a:p>
            <a:pPr marL="400050" lvl="1" indent="0">
              <a:buNone/>
            </a:pPr>
            <a:r>
              <a:rPr lang="en-GB" dirty="0" err="1"/>
              <a:t>randomInterceptSurgery</a:t>
            </a:r>
            <a:r>
              <a:rPr lang="en-GB" dirty="0"/>
              <a:t> &lt;-</a:t>
            </a:r>
            <a:r>
              <a:rPr lang="en-GB" dirty="0" err="1"/>
              <a:t>lme</a:t>
            </a:r>
            <a:r>
              <a:rPr lang="en-GB" dirty="0"/>
              <a:t>(</a:t>
            </a:r>
            <a:r>
              <a:rPr lang="en-GB" dirty="0" err="1"/>
              <a:t>Post_QoL</a:t>
            </a:r>
            <a:r>
              <a:rPr lang="en-GB" dirty="0"/>
              <a:t> ~ Surgery, data = </a:t>
            </a:r>
            <a:r>
              <a:rPr lang="en-GB" dirty="0" err="1"/>
              <a:t>surgeryData</a:t>
            </a:r>
            <a:r>
              <a:rPr lang="en-GB" dirty="0"/>
              <a:t>, random = ~1|Clinic, method = "ML")</a:t>
            </a:r>
          </a:p>
          <a:p>
            <a:pPr marL="400050" lvl="1" indent="0">
              <a:buNone/>
            </a:pPr>
            <a:r>
              <a:rPr lang="en-GB" dirty="0"/>
              <a:t>summary(</a:t>
            </a:r>
            <a:r>
              <a:rPr lang="en-GB" dirty="0" err="1"/>
              <a:t>randomInterceptSurgery</a:t>
            </a:r>
            <a:r>
              <a:rPr lang="en-GB" dirty="0"/>
              <a:t>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1-08-05 at 14.36.3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20688"/>
            <a:ext cx="7703784" cy="55172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165821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Next Predictor to the Model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Add quality </a:t>
            </a:r>
            <a:r>
              <a:rPr lang="en-GB" dirty="0"/>
              <a:t>of life after </a:t>
            </a:r>
            <a:r>
              <a:rPr lang="en-GB" dirty="0" smtClean="0"/>
              <a:t>surgery, </a:t>
            </a:r>
            <a:r>
              <a:rPr lang="en-GB" dirty="0"/>
              <a:t>with intercepts varying across </a:t>
            </a:r>
            <a:r>
              <a:rPr lang="en-GB" dirty="0" smtClean="0"/>
              <a:t>clinics:</a:t>
            </a:r>
            <a:endParaRPr lang="en-GB" dirty="0"/>
          </a:p>
          <a:p>
            <a:pPr marL="400050" lvl="1" indent="0">
              <a:buNone/>
            </a:pPr>
            <a:r>
              <a:rPr lang="en-GB" dirty="0" err="1"/>
              <a:t>randomInterceptSurgeryQoL</a:t>
            </a:r>
            <a:r>
              <a:rPr lang="en-GB" dirty="0"/>
              <a:t> &lt;-</a:t>
            </a:r>
            <a:r>
              <a:rPr lang="en-GB" dirty="0" err="1"/>
              <a:t>lme</a:t>
            </a:r>
            <a:r>
              <a:rPr lang="en-GB" dirty="0"/>
              <a:t>(</a:t>
            </a:r>
            <a:r>
              <a:rPr lang="en-GB" dirty="0" err="1"/>
              <a:t>Post_QoL</a:t>
            </a:r>
            <a:r>
              <a:rPr lang="en-GB" dirty="0"/>
              <a:t> ~ Surgery + </a:t>
            </a:r>
            <a:r>
              <a:rPr lang="en-GB" dirty="0" err="1"/>
              <a:t>Base_QoL</a:t>
            </a:r>
            <a:r>
              <a:rPr lang="en-GB" dirty="0"/>
              <a:t>, data = </a:t>
            </a:r>
            <a:r>
              <a:rPr lang="en-GB" dirty="0" err="1"/>
              <a:t>surgeryData</a:t>
            </a:r>
            <a:r>
              <a:rPr lang="en-GB" dirty="0"/>
              <a:t>, random = ~1|Clinic, method = "ML")</a:t>
            </a:r>
          </a:p>
          <a:p>
            <a:pPr marL="400050" lvl="1" indent="0">
              <a:buNone/>
            </a:pPr>
            <a:r>
              <a:rPr lang="en-GB" dirty="0"/>
              <a:t>summary(</a:t>
            </a:r>
            <a:r>
              <a:rPr lang="en-GB" dirty="0" err="1"/>
              <a:t>randomInterceptSurgeryQoL</a:t>
            </a:r>
            <a:r>
              <a:rPr lang="en-GB" dirty="0"/>
              <a:t>) 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08-05 at 14.39.5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556792"/>
            <a:ext cx="5928432" cy="466891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</a:t>
            </a:r>
            <a:r>
              <a:rPr lang="en-GB" dirty="0" smtClean="0"/>
              <a:t>ummary </a:t>
            </a:r>
            <a:r>
              <a:rPr lang="en-GB" dirty="0"/>
              <a:t>of the </a:t>
            </a:r>
            <a:r>
              <a:rPr lang="en-GB" dirty="0" smtClean="0"/>
              <a:t>Final </a:t>
            </a:r>
            <a:r>
              <a:rPr lang="en-GB" dirty="0"/>
              <a:t>M</a:t>
            </a:r>
            <a:r>
              <a:rPr lang="en-GB" dirty="0" smtClean="0"/>
              <a:t>odel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787705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Models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can have a look at how the fit of the models has improved using the </a:t>
            </a:r>
            <a:r>
              <a:rPr lang="en-GB" i="1" dirty="0" err="1"/>
              <a:t>anova</a:t>
            </a:r>
            <a:r>
              <a:rPr lang="en-GB" i="1" dirty="0"/>
              <a:t>()</a:t>
            </a:r>
            <a:r>
              <a:rPr lang="en-GB" dirty="0"/>
              <a:t> function that we used before; the following will compare all three models that we have so far fitted):</a:t>
            </a:r>
          </a:p>
          <a:p>
            <a:pPr marL="400050" lvl="1" indent="0">
              <a:buNone/>
            </a:pPr>
            <a:r>
              <a:rPr lang="en-GB" dirty="0" err="1"/>
              <a:t>anova</a:t>
            </a:r>
            <a:r>
              <a:rPr lang="en-GB" dirty="0"/>
              <a:t>(</a:t>
            </a:r>
            <a:r>
              <a:rPr lang="en-GB" dirty="0" err="1"/>
              <a:t>randomInterceptOnly</a:t>
            </a:r>
            <a:r>
              <a:rPr lang="en-GB" dirty="0"/>
              <a:t>, </a:t>
            </a:r>
            <a:r>
              <a:rPr lang="en-GB" dirty="0" err="1"/>
              <a:t>randomInterceptSurgery</a:t>
            </a:r>
            <a:r>
              <a:rPr lang="en-GB" dirty="0"/>
              <a:t>, </a:t>
            </a:r>
            <a:r>
              <a:rPr lang="en-GB" dirty="0" err="1"/>
              <a:t>randomInterceptSurgeryQoL</a:t>
            </a:r>
            <a:r>
              <a:rPr lang="en-GB" dirty="0"/>
              <a:t>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Compare Models</a:t>
            </a:r>
            <a:endParaRPr lang="en-GB" dirty="0"/>
          </a:p>
        </p:txBody>
      </p:sp>
      <p:pic>
        <p:nvPicPr>
          <p:cNvPr id="3" name="Picture 2" descr="Screen shot 2011-08-05 at 14.42.1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" y="3041650"/>
            <a:ext cx="7797800" cy="11557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</a:t>
            </a:r>
            <a:r>
              <a:rPr lang="en-GB" dirty="0" smtClean="0"/>
              <a:t>ntroducing Random Slopes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GB" dirty="0" err="1"/>
              <a:t>addRandomSlope</a:t>
            </a:r>
            <a:r>
              <a:rPr lang="en-GB" dirty="0"/>
              <a:t>&lt;-</a:t>
            </a:r>
            <a:r>
              <a:rPr lang="en-GB" dirty="0" err="1"/>
              <a:t>lme</a:t>
            </a:r>
            <a:r>
              <a:rPr lang="en-GB" dirty="0"/>
              <a:t>(</a:t>
            </a:r>
            <a:r>
              <a:rPr lang="en-GB" dirty="0" err="1"/>
              <a:t>Post_QoL</a:t>
            </a:r>
            <a:r>
              <a:rPr lang="en-GB" dirty="0"/>
              <a:t> ~ Surgery + </a:t>
            </a:r>
            <a:r>
              <a:rPr lang="en-GB" dirty="0" err="1"/>
              <a:t>Base_QoL</a:t>
            </a:r>
            <a:r>
              <a:rPr lang="en-GB" dirty="0"/>
              <a:t>, data = </a:t>
            </a:r>
            <a:r>
              <a:rPr lang="en-GB" dirty="0" err="1"/>
              <a:t>surgeryData</a:t>
            </a:r>
            <a:r>
              <a:rPr lang="en-GB" dirty="0"/>
              <a:t>, random = ~</a:t>
            </a:r>
            <a:r>
              <a:rPr lang="en-GB" dirty="0" err="1"/>
              <a:t>Surgery|Clinic</a:t>
            </a:r>
            <a:r>
              <a:rPr lang="en-GB" dirty="0"/>
              <a:t>, method = "ML")</a:t>
            </a:r>
          </a:p>
          <a:p>
            <a:pPr marL="457200" lvl="1" indent="0">
              <a:buNone/>
            </a:pPr>
            <a:r>
              <a:rPr lang="en-GB" dirty="0"/>
              <a:t>summary(</a:t>
            </a:r>
            <a:r>
              <a:rPr lang="en-GB" dirty="0" err="1"/>
              <a:t>addRandomSlope</a:t>
            </a:r>
            <a:r>
              <a:rPr lang="en-GB" dirty="0"/>
              <a:t>)</a:t>
            </a:r>
          </a:p>
          <a:p>
            <a:pPr marL="457200" lvl="1" indent="0">
              <a:buNone/>
            </a:pPr>
            <a:r>
              <a:rPr lang="en-GB" dirty="0" err="1" smtClean="0"/>
              <a:t>anova</a:t>
            </a:r>
            <a:r>
              <a:rPr lang="en-GB" dirty="0" smtClean="0"/>
              <a:t>(</a:t>
            </a:r>
            <a:r>
              <a:rPr lang="en-GB" dirty="0" err="1"/>
              <a:t>randomInterceptSurgeryQoL</a:t>
            </a:r>
            <a:r>
              <a:rPr lang="en-GB" dirty="0" smtClean="0"/>
              <a:t>, </a:t>
            </a:r>
            <a:r>
              <a:rPr lang="en-GB" dirty="0" err="1" smtClean="0"/>
              <a:t>addRandomSlope</a:t>
            </a:r>
            <a:r>
              <a:rPr lang="en-GB" dirty="0"/>
              <a:t>)</a:t>
            </a:r>
          </a:p>
          <a:p>
            <a:endParaRPr lang="en-US" dirty="0"/>
          </a:p>
        </p:txBody>
      </p:sp>
      <p:pic>
        <p:nvPicPr>
          <p:cNvPr id="4" name="Picture 3" descr="Screen shot 2011-08-05 at 14.44.39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797152"/>
            <a:ext cx="751840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</a:t>
            </a:r>
            <a:r>
              <a:rPr lang="en-GB" dirty="0" smtClean="0"/>
              <a:t>ummary </a:t>
            </a:r>
            <a:r>
              <a:rPr lang="en-GB" dirty="0"/>
              <a:t>of the </a:t>
            </a:r>
            <a:r>
              <a:rPr lang="en-GB" dirty="0" smtClean="0"/>
              <a:t>Model Containing Both Random Slopes and Intercepts </a:t>
            </a:r>
            <a:endParaRPr lang="en-US" dirty="0"/>
          </a:p>
        </p:txBody>
      </p:sp>
      <p:pic>
        <p:nvPicPr>
          <p:cNvPr id="6" name="Picture 5" descr="Screen shot 2011-08-05 at 14.46.4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628800"/>
            <a:ext cx="6241256" cy="48532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328469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Model</a:t>
            </a:r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12776"/>
            <a:ext cx="6624736" cy="468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8358" y="0"/>
            <a:ext cx="2425641" cy="22098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A5CF12BE-9505-4C4D-9E65-D5C9A067775C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196850"/>
            <a:ext cx="7634287" cy="1438275"/>
          </a:xfrm>
        </p:spPr>
        <p:txBody>
          <a:bodyPr/>
          <a:lstStyle/>
          <a:p>
            <a:r>
              <a:rPr lang="en-GB" dirty="0" smtClean="0"/>
              <a:t>Hierarchical Data</a:t>
            </a:r>
            <a:endParaRPr lang="en-GB" dirty="0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75" y="1744663"/>
            <a:ext cx="7216775" cy="42052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 smtClean="0"/>
              <a:t>Data structures are often hierarchical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Examples:</a:t>
            </a:r>
          </a:p>
          <a:p>
            <a:pPr lvl="1">
              <a:lnSpc>
                <a:spcPct val="90000"/>
              </a:lnSpc>
            </a:pPr>
            <a:r>
              <a:rPr lang="en-GB" sz="2800" dirty="0" smtClean="0"/>
              <a:t>Children nested within classrooms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Data points nested within people</a:t>
            </a:r>
          </a:p>
          <a:p>
            <a:pPr lvl="1">
              <a:lnSpc>
                <a:spcPct val="90000"/>
              </a:lnSpc>
            </a:pPr>
            <a:r>
              <a:rPr lang="en-GB" sz="2800" dirty="0" smtClean="0"/>
              <a:t>Employees nested within organizations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Patients nested within hospitals</a:t>
            </a:r>
          </a:p>
          <a:p>
            <a:pPr lvl="1">
              <a:lnSpc>
                <a:spcPct val="90000"/>
              </a:lnSpc>
            </a:pPr>
            <a:r>
              <a:rPr lang="en-GB" sz="2800" dirty="0" smtClean="0"/>
              <a:t>Patients nested within doctors nested within clinics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2" grpId="0" autoUpdateAnimBg="0"/>
      <p:bldP spid="138243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Adding an </a:t>
            </a:r>
            <a:r>
              <a:rPr lang="en-GB" dirty="0" smtClean="0"/>
              <a:t>Interaction Term to </a:t>
            </a:r>
            <a:r>
              <a:rPr lang="en-GB" dirty="0"/>
              <a:t>the </a:t>
            </a:r>
            <a:r>
              <a:rPr lang="en-GB" dirty="0" smtClean="0"/>
              <a:t>Model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857250" lvl="1" indent="-457200"/>
            <a:r>
              <a:rPr lang="en-GB" dirty="0" err="1"/>
              <a:t>addReason</a:t>
            </a:r>
            <a:r>
              <a:rPr lang="en-GB" dirty="0"/>
              <a:t>&lt;-</a:t>
            </a:r>
            <a:r>
              <a:rPr lang="en-GB" dirty="0" err="1"/>
              <a:t>lme</a:t>
            </a:r>
            <a:r>
              <a:rPr lang="en-GB" dirty="0"/>
              <a:t>(</a:t>
            </a:r>
            <a:r>
              <a:rPr lang="en-GB" dirty="0" err="1"/>
              <a:t>Post_QoL</a:t>
            </a:r>
            <a:r>
              <a:rPr lang="en-GB" dirty="0"/>
              <a:t> ~ Surgery + </a:t>
            </a:r>
            <a:r>
              <a:rPr lang="en-GB" dirty="0" err="1"/>
              <a:t>Base_QoL</a:t>
            </a:r>
            <a:r>
              <a:rPr lang="en-GB" dirty="0"/>
              <a:t> + Reason, data = </a:t>
            </a:r>
            <a:r>
              <a:rPr lang="en-GB" dirty="0" err="1"/>
              <a:t>surgeryData</a:t>
            </a:r>
            <a:r>
              <a:rPr lang="en-GB" dirty="0"/>
              <a:t>, random = ~</a:t>
            </a:r>
            <a:r>
              <a:rPr lang="en-GB" dirty="0" err="1"/>
              <a:t>Surgery|Clinic</a:t>
            </a:r>
            <a:r>
              <a:rPr lang="en-GB" dirty="0"/>
              <a:t>, method = "ML")</a:t>
            </a:r>
          </a:p>
          <a:p>
            <a:pPr lvl="1"/>
            <a:r>
              <a:rPr lang="en-GB" dirty="0" err="1"/>
              <a:t>finalModel</a:t>
            </a:r>
            <a:r>
              <a:rPr lang="en-GB" dirty="0"/>
              <a:t>&lt;-</a:t>
            </a:r>
            <a:r>
              <a:rPr lang="en-GB" dirty="0" err="1"/>
              <a:t>lme</a:t>
            </a:r>
            <a:r>
              <a:rPr lang="en-GB" dirty="0"/>
              <a:t>(</a:t>
            </a:r>
            <a:r>
              <a:rPr lang="en-GB" dirty="0" err="1"/>
              <a:t>Post_QoL</a:t>
            </a:r>
            <a:r>
              <a:rPr lang="en-GB" dirty="0"/>
              <a:t> ~ Surgery + </a:t>
            </a:r>
            <a:r>
              <a:rPr lang="en-GB" dirty="0" err="1"/>
              <a:t>Base_QoL</a:t>
            </a:r>
            <a:r>
              <a:rPr lang="en-GB" dirty="0"/>
              <a:t> + Reason + </a:t>
            </a:r>
            <a:r>
              <a:rPr lang="en-GB" dirty="0" err="1"/>
              <a:t>Surgery:Reason</a:t>
            </a:r>
            <a:r>
              <a:rPr lang="en-GB" dirty="0"/>
              <a:t>, data = </a:t>
            </a:r>
            <a:r>
              <a:rPr lang="en-GB" dirty="0" err="1"/>
              <a:t>surgeryData</a:t>
            </a:r>
            <a:r>
              <a:rPr lang="en-GB" dirty="0"/>
              <a:t>, random = ~</a:t>
            </a:r>
            <a:r>
              <a:rPr lang="en-GB" dirty="0" err="1"/>
              <a:t>Surgery|Clinic</a:t>
            </a:r>
            <a:r>
              <a:rPr lang="en-GB" dirty="0"/>
              <a:t>, method = "ML")</a:t>
            </a:r>
          </a:p>
          <a:p>
            <a:r>
              <a:rPr lang="en-GB" dirty="0"/>
              <a:t>We need to see whether adding these new terms has improved the fit of the </a:t>
            </a:r>
            <a:r>
              <a:rPr lang="en-GB" dirty="0" smtClean="0"/>
              <a:t>model, </a:t>
            </a:r>
            <a:r>
              <a:rPr lang="en-GB" dirty="0"/>
              <a:t>and again we can simply use the </a:t>
            </a:r>
            <a:r>
              <a:rPr lang="en-GB" i="1" dirty="0" err="1"/>
              <a:t>anova</a:t>
            </a:r>
            <a:r>
              <a:rPr lang="en-GB" i="1" dirty="0"/>
              <a:t>()</a:t>
            </a:r>
            <a:r>
              <a:rPr lang="en-GB" dirty="0"/>
              <a:t> </a:t>
            </a:r>
            <a:r>
              <a:rPr lang="en-GB" dirty="0" smtClean="0"/>
              <a:t>function:</a:t>
            </a:r>
          </a:p>
          <a:p>
            <a:pPr lvl="1"/>
            <a:r>
              <a:rPr lang="en-GB" dirty="0" err="1"/>
              <a:t>anova</a:t>
            </a:r>
            <a:r>
              <a:rPr lang="en-GB" dirty="0"/>
              <a:t>(</a:t>
            </a:r>
            <a:r>
              <a:rPr lang="en-GB" dirty="0" err="1"/>
              <a:t>addRandomSlope</a:t>
            </a:r>
            <a:r>
              <a:rPr lang="en-GB" dirty="0"/>
              <a:t>, </a:t>
            </a:r>
            <a:r>
              <a:rPr lang="en-GB" dirty="0" err="1"/>
              <a:t>addReason</a:t>
            </a:r>
            <a:r>
              <a:rPr lang="en-GB" dirty="0"/>
              <a:t>, </a:t>
            </a:r>
            <a:r>
              <a:rPr lang="en-GB" dirty="0" err="1"/>
              <a:t>finalModel</a:t>
            </a:r>
            <a:r>
              <a:rPr lang="en-GB" dirty="0"/>
              <a:t>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</a:t>
            </a:r>
            <a:endParaRPr lang="en-US" dirty="0"/>
          </a:p>
        </p:txBody>
      </p:sp>
      <p:pic>
        <p:nvPicPr>
          <p:cNvPr id="4" name="Content Placeholder 3" descr="Screen shot 2011-08-05 at 14.50.18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133794" b="-133794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29057336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</a:t>
            </a:r>
            <a:r>
              <a:rPr lang="en-GB" dirty="0" smtClean="0"/>
              <a:t>inal </a:t>
            </a:r>
            <a:r>
              <a:rPr lang="en-GB" dirty="0"/>
              <a:t>M</a:t>
            </a:r>
            <a:r>
              <a:rPr lang="en-GB" dirty="0" smtClean="0"/>
              <a:t>odel Summary</a:t>
            </a:r>
            <a:endParaRPr lang="en-US" dirty="0"/>
          </a:p>
        </p:txBody>
      </p:sp>
      <p:pic>
        <p:nvPicPr>
          <p:cNvPr id="4" name="Picture 3" descr="Screen shot 2011-08-05 at 14.52.39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616" y="1196752"/>
            <a:ext cx="5560704" cy="52691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218981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Follow-Up Analysis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/>
            <a:r>
              <a:rPr lang="en-GB" dirty="0" smtClean="0"/>
              <a:t>Surgery to change appearance:</a:t>
            </a:r>
          </a:p>
          <a:p>
            <a:pPr marL="857250" lvl="1" indent="-457200"/>
            <a:r>
              <a:rPr lang="en-GB" dirty="0" err="1"/>
              <a:t>cosmeticSubset</a:t>
            </a:r>
            <a:r>
              <a:rPr lang="en-GB" dirty="0"/>
              <a:t>&lt;-</a:t>
            </a:r>
            <a:r>
              <a:rPr lang="en-GB" dirty="0" err="1"/>
              <a:t>surgeryData$Reason</a:t>
            </a:r>
            <a:r>
              <a:rPr lang="en-GB" dirty="0"/>
              <a:t>==</a:t>
            </a:r>
            <a:r>
              <a:rPr lang="en-GB" dirty="0" smtClean="0"/>
              <a:t>0</a:t>
            </a:r>
          </a:p>
          <a:p>
            <a:pPr marL="857250" lvl="1" indent="-457200"/>
            <a:r>
              <a:rPr lang="en-GB" dirty="0" err="1" smtClean="0"/>
              <a:t>cosmeticModel</a:t>
            </a:r>
            <a:r>
              <a:rPr lang="en-GB" dirty="0"/>
              <a:t>&lt;-</a:t>
            </a:r>
            <a:r>
              <a:rPr lang="en-GB" dirty="0" err="1"/>
              <a:t>lme</a:t>
            </a:r>
            <a:r>
              <a:rPr lang="en-GB" dirty="0"/>
              <a:t>(</a:t>
            </a:r>
            <a:r>
              <a:rPr lang="en-GB" dirty="0" err="1"/>
              <a:t>Post_QoL</a:t>
            </a:r>
            <a:r>
              <a:rPr lang="en-GB" dirty="0"/>
              <a:t> ~ Surgery + </a:t>
            </a:r>
            <a:r>
              <a:rPr lang="en-GB" dirty="0" err="1"/>
              <a:t>Base_QoL</a:t>
            </a:r>
            <a:r>
              <a:rPr lang="en-GB" dirty="0"/>
              <a:t>, data = </a:t>
            </a:r>
            <a:r>
              <a:rPr lang="en-GB" dirty="0" err="1"/>
              <a:t>surgeryData</a:t>
            </a:r>
            <a:r>
              <a:rPr lang="en-GB" dirty="0"/>
              <a:t>, random = ~</a:t>
            </a:r>
            <a:r>
              <a:rPr lang="en-GB" dirty="0" err="1"/>
              <a:t>Surgery|Clinic</a:t>
            </a:r>
            <a:r>
              <a:rPr lang="en-GB" dirty="0"/>
              <a:t>, subset= </a:t>
            </a:r>
            <a:r>
              <a:rPr lang="en-GB" dirty="0" err="1"/>
              <a:t>cosmeticSubset</a:t>
            </a:r>
            <a:r>
              <a:rPr lang="en-GB" dirty="0"/>
              <a:t>, method = "</a:t>
            </a:r>
            <a:r>
              <a:rPr lang="en-GB" dirty="0" smtClean="0"/>
              <a:t>ML”)</a:t>
            </a:r>
          </a:p>
          <a:p>
            <a:pPr marL="857250" lvl="1" indent="-457200"/>
            <a:r>
              <a:rPr lang="en-GB" dirty="0"/>
              <a:t>summary(</a:t>
            </a:r>
            <a:r>
              <a:rPr lang="en-GB" dirty="0" err="1"/>
              <a:t>cosmeticModel</a:t>
            </a:r>
            <a:r>
              <a:rPr lang="en-GB" dirty="0"/>
              <a:t>)</a:t>
            </a:r>
          </a:p>
          <a:p>
            <a:pPr marL="857250" lvl="1" indent="-457200"/>
            <a:endParaRPr lang="en-GB" dirty="0" smtClean="0"/>
          </a:p>
          <a:p>
            <a:pPr marL="457200" indent="-457200"/>
            <a:r>
              <a:rPr lang="en-GB" dirty="0" smtClean="0"/>
              <a:t>Surgery for a physical problem:</a:t>
            </a:r>
            <a:endParaRPr lang="en-GB" dirty="0"/>
          </a:p>
          <a:p>
            <a:pPr marL="857250" lvl="1" indent="-457200"/>
            <a:r>
              <a:rPr lang="en-GB" dirty="0" err="1"/>
              <a:t>physicalSubset</a:t>
            </a:r>
            <a:r>
              <a:rPr lang="en-GB" dirty="0"/>
              <a:t>&lt;- </a:t>
            </a:r>
            <a:r>
              <a:rPr lang="en-GB" dirty="0" err="1"/>
              <a:t>surgeryData$Reason</a:t>
            </a:r>
            <a:r>
              <a:rPr lang="en-GB" dirty="0"/>
              <a:t>==1</a:t>
            </a:r>
          </a:p>
          <a:p>
            <a:pPr marL="857250" lvl="1" indent="-457200"/>
            <a:r>
              <a:rPr lang="en-GB" dirty="0" err="1"/>
              <a:t>physicalModel</a:t>
            </a:r>
            <a:r>
              <a:rPr lang="en-GB" dirty="0"/>
              <a:t>&lt;-</a:t>
            </a:r>
            <a:r>
              <a:rPr lang="en-GB" dirty="0" err="1"/>
              <a:t>lme</a:t>
            </a:r>
            <a:r>
              <a:rPr lang="en-GB" dirty="0"/>
              <a:t>(</a:t>
            </a:r>
            <a:r>
              <a:rPr lang="en-GB" dirty="0" err="1"/>
              <a:t>Post_QoL</a:t>
            </a:r>
            <a:r>
              <a:rPr lang="en-GB" dirty="0"/>
              <a:t> ~ Surgery + </a:t>
            </a:r>
            <a:r>
              <a:rPr lang="en-GB" dirty="0" err="1"/>
              <a:t>Base_QoL</a:t>
            </a:r>
            <a:r>
              <a:rPr lang="en-GB" dirty="0"/>
              <a:t>, data = </a:t>
            </a:r>
            <a:r>
              <a:rPr lang="en-GB" dirty="0" err="1"/>
              <a:t>surgeryData</a:t>
            </a:r>
            <a:r>
              <a:rPr lang="en-GB" dirty="0"/>
              <a:t>, random = ~</a:t>
            </a:r>
            <a:r>
              <a:rPr lang="en-GB" dirty="0" err="1"/>
              <a:t>Surgery|Clinic</a:t>
            </a:r>
            <a:r>
              <a:rPr lang="en-GB" dirty="0"/>
              <a:t>, subset= </a:t>
            </a:r>
            <a:r>
              <a:rPr lang="en-GB" dirty="0" err="1"/>
              <a:t>physicalSubset</a:t>
            </a:r>
            <a:r>
              <a:rPr lang="en-GB" dirty="0"/>
              <a:t>, method = "ML"</a:t>
            </a:r>
            <a:r>
              <a:rPr lang="en-GB" dirty="0" smtClean="0"/>
              <a:t>)</a:t>
            </a:r>
          </a:p>
          <a:p>
            <a:pPr marL="857250" lvl="1" indent="-457200"/>
            <a:r>
              <a:rPr lang="en-GB" dirty="0"/>
              <a:t>summary(</a:t>
            </a:r>
            <a:r>
              <a:rPr lang="en-GB" dirty="0" err="1"/>
              <a:t>physicalModel</a:t>
            </a:r>
            <a:r>
              <a:rPr lang="en-GB" dirty="0"/>
              <a:t>)</a:t>
            </a:r>
          </a:p>
          <a:p>
            <a:pPr marL="400050" lvl="1" indent="0">
              <a:buNone/>
            </a:pPr>
            <a:endParaRPr lang="en-GB" dirty="0" smtClean="0"/>
          </a:p>
          <a:p>
            <a:pPr marL="400050" lvl="1" indent="0">
              <a:buNone/>
            </a:pPr>
            <a:endParaRPr lang="en-GB" dirty="0"/>
          </a:p>
          <a:p>
            <a:pPr marL="400050" lvl="1" indent="0"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08-08 at 14.34.2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50876"/>
            <a:ext cx="6489700" cy="5207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</a:t>
            </a:r>
            <a:r>
              <a:rPr lang="en-GB" dirty="0" smtClean="0"/>
              <a:t>Model </a:t>
            </a:r>
            <a:r>
              <a:rPr lang="en-GB" dirty="0"/>
              <a:t>for </a:t>
            </a:r>
            <a:r>
              <a:rPr lang="en-GB" dirty="0" smtClean="0"/>
              <a:t>Those Who Had Surgery </a:t>
            </a:r>
            <a:r>
              <a:rPr lang="en-GB" dirty="0"/>
              <a:t>for a </a:t>
            </a:r>
            <a:r>
              <a:rPr lang="en-GB" dirty="0" smtClean="0"/>
              <a:t>Physical </a:t>
            </a:r>
            <a:r>
              <a:rPr lang="en-GB" dirty="0"/>
              <a:t>R</a:t>
            </a:r>
            <a:r>
              <a:rPr lang="en-GB" dirty="0" smtClean="0"/>
              <a:t>eason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225577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08-08 at 14.38.0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84784"/>
            <a:ext cx="6464300" cy="5105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dirty="0"/>
              <a:t>M</a:t>
            </a:r>
            <a:r>
              <a:rPr lang="en-GB" dirty="0" smtClean="0"/>
              <a:t>odel </a:t>
            </a:r>
            <a:r>
              <a:rPr lang="en-GB" dirty="0"/>
              <a:t>for </a:t>
            </a:r>
            <a:r>
              <a:rPr lang="en-GB" dirty="0" smtClean="0"/>
              <a:t>Those Who Had Cosmetic </a:t>
            </a:r>
            <a:r>
              <a:rPr lang="en-GB" dirty="0"/>
              <a:t>S</a:t>
            </a:r>
            <a:r>
              <a:rPr lang="en-GB" dirty="0" smtClean="0"/>
              <a:t>urgery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693890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Growth Models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Growth models look at </a:t>
            </a:r>
            <a:r>
              <a:rPr lang="en-US" dirty="0" smtClean="0"/>
              <a:t>the rate of change of a variable over time</a:t>
            </a:r>
          </a:p>
          <a:p>
            <a:pPr lvl="1"/>
            <a:r>
              <a:rPr lang="en-US" dirty="0" smtClean="0"/>
              <a:t>Depression over 8 weeks of treatment</a:t>
            </a:r>
          </a:p>
          <a:p>
            <a:pPr lvl="1"/>
            <a:r>
              <a:rPr lang="en-US" dirty="0" smtClean="0"/>
              <a:t>Back pain over 10 weeks of physiotherapy</a:t>
            </a:r>
          </a:p>
          <a:p>
            <a:pPr lvl="1"/>
            <a:r>
              <a:rPr lang="en-US" dirty="0" smtClean="0"/>
              <a:t>Profits over months of the year</a:t>
            </a:r>
          </a:p>
          <a:p>
            <a:pPr lvl="1"/>
            <a:r>
              <a:rPr lang="en-US" dirty="0" smtClean="0"/>
              <a:t>Radioactive decay</a:t>
            </a:r>
          </a:p>
          <a:p>
            <a:pPr lvl="1"/>
            <a:endParaRPr lang="en-GB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Types of Growth Curve</a:t>
            </a:r>
            <a:endParaRPr lang="en-GB" dirty="0"/>
          </a:p>
        </p:txBody>
      </p:sp>
      <p:pic>
        <p:nvPicPr>
          <p:cNvPr id="3" name="Picture 2" descr="Screen shot 2011-08-08 at 14.40.5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628800"/>
            <a:ext cx="5533628" cy="44022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3886200"/>
            <a:ext cx="2612644" cy="23495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An Example: The `Honeymoon Period’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28662" y="1600200"/>
            <a:ext cx="7758138" cy="4724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Speed dating event</a:t>
            </a:r>
          </a:p>
          <a:p>
            <a:pPr lvl="1"/>
            <a:r>
              <a:rPr lang="en-US" dirty="0" smtClean="0"/>
              <a:t>After a speed dating event data were collected on all people who ended up in a relationship with the person that they met on the speed dating night.</a:t>
            </a:r>
          </a:p>
          <a:p>
            <a:pPr lvl="1"/>
            <a:r>
              <a:rPr lang="en-US" dirty="0" smtClean="0"/>
              <a:t>None of the people measured were in the same relationship.</a:t>
            </a:r>
          </a:p>
          <a:p>
            <a:r>
              <a:rPr lang="en-US" dirty="0" smtClean="0"/>
              <a:t>Satisfaction_Baseline</a:t>
            </a:r>
          </a:p>
          <a:p>
            <a:pPr lvl="1"/>
            <a:r>
              <a:rPr lang="en-US" dirty="0" smtClean="0"/>
              <a:t>A 10-point scale (0 = completely dissatisfied, 10 = completely satisfied)</a:t>
            </a:r>
          </a:p>
          <a:p>
            <a:r>
              <a:rPr lang="en-US" dirty="0" smtClean="0"/>
              <a:t>Satisfaction_6_Months</a:t>
            </a:r>
          </a:p>
          <a:p>
            <a:pPr lvl="1"/>
            <a:r>
              <a:rPr lang="en-US" dirty="0" smtClean="0"/>
              <a:t>Life satisfaction at 6 months (0–10)</a:t>
            </a:r>
          </a:p>
          <a:p>
            <a:r>
              <a:rPr lang="en-US" dirty="0" smtClean="0"/>
              <a:t>Satisfaction_12_Months</a:t>
            </a:r>
          </a:p>
          <a:p>
            <a:pPr lvl="1"/>
            <a:r>
              <a:rPr lang="en-US" dirty="0" smtClean="0"/>
              <a:t>Life satisfaction at 12 months (0–10)</a:t>
            </a:r>
          </a:p>
          <a:p>
            <a:r>
              <a:rPr lang="en-US" dirty="0" smtClean="0"/>
              <a:t>Satisfaction_18_Months</a:t>
            </a:r>
          </a:p>
          <a:p>
            <a:pPr lvl="1"/>
            <a:r>
              <a:rPr lang="en-US" dirty="0" smtClean="0"/>
              <a:t>Life satisfaction at 18 months (0–10)</a:t>
            </a:r>
          </a:p>
          <a:p>
            <a:r>
              <a:rPr lang="en-US" dirty="0" smtClean="0"/>
              <a:t>Gender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260648"/>
            <a:ext cx="7758138" cy="1143000"/>
          </a:xfrm>
        </p:spPr>
        <p:txBody>
          <a:bodyPr/>
          <a:lstStyle/>
          <a:p>
            <a:r>
              <a:rPr lang="en-GB" dirty="0" smtClean="0"/>
              <a:t>The Data</a:t>
            </a:r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412776"/>
            <a:ext cx="619268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Two-Level Hierarchy</a:t>
            </a:r>
            <a:endParaRPr lang="en-GB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auto">
          <a:xfrm>
            <a:off x="1228147" y="1772816"/>
            <a:ext cx="7123860" cy="3528392"/>
            <a:chOff x="3460" y="8413"/>
            <a:chExt cx="7486" cy="3707"/>
          </a:xfrm>
        </p:grpSpPr>
        <p:sp>
          <p:nvSpPr>
            <p:cNvPr id="7" name="AutoShape 8813"/>
            <p:cNvSpPr>
              <a:spLocks noChangeAspect="1" noChangeArrowheads="1" noTextEdit="1"/>
            </p:cNvSpPr>
            <p:nvPr/>
          </p:nvSpPr>
          <p:spPr bwMode="auto">
            <a:xfrm>
              <a:off x="3460" y="8413"/>
              <a:ext cx="7486" cy="370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460" y="8413"/>
              <a:ext cx="7486" cy="117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460" y="9588"/>
              <a:ext cx="7486" cy="2473"/>
            </a:xfrm>
            <a:prstGeom prst="rect">
              <a:avLst/>
            </a:prstGeom>
            <a:solidFill>
              <a:schemeClr val="accent5">
                <a:lumMod val="75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" name="AutoShape 8821"/>
            <p:cNvSpPr>
              <a:spLocks noChangeArrowheads="1"/>
            </p:cNvSpPr>
            <p:nvPr/>
          </p:nvSpPr>
          <p:spPr bwMode="auto">
            <a:xfrm>
              <a:off x="3977" y="8904"/>
              <a:ext cx="772" cy="403"/>
            </a:xfrm>
            <a:prstGeom prst="flowChartProcess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accent1">
                  <a:lumMod val="75000"/>
                  <a:lumOff val="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accent1">
                        <a:lumMod val="20000"/>
                        <a:lumOff val="80000"/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600" b="1">
                  <a:solidFill>
                    <a:srgbClr val="FFFFFF"/>
                  </a:solidFill>
                  <a:effectLst/>
                  <a:latin typeface="Cambria"/>
                  <a:ea typeface="ＭＳ 明朝"/>
                  <a:cs typeface="Arial"/>
                </a:rPr>
                <a:t>Class 1</a:t>
              </a:r>
              <a:endParaRPr lang="en-GB" sz="1000">
                <a:effectLst/>
                <a:latin typeface="Cambria"/>
                <a:ea typeface="ＭＳ 明朝"/>
                <a:cs typeface="Times New Roman"/>
              </a:endParaRPr>
            </a:p>
          </p:txBody>
        </p:sp>
        <p:sp>
          <p:nvSpPr>
            <p:cNvPr id="11" name="AutoShape 8822"/>
            <p:cNvSpPr>
              <a:spLocks noChangeArrowheads="1"/>
            </p:cNvSpPr>
            <p:nvPr/>
          </p:nvSpPr>
          <p:spPr bwMode="auto">
            <a:xfrm>
              <a:off x="5665" y="8904"/>
              <a:ext cx="772" cy="403"/>
            </a:xfrm>
            <a:prstGeom prst="flowChartProcess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accent1">
                  <a:lumMod val="75000"/>
                  <a:lumOff val="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accent1">
                        <a:lumMod val="20000"/>
                        <a:lumOff val="80000"/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600" b="1">
                  <a:solidFill>
                    <a:srgbClr val="FFFFFF"/>
                  </a:solidFill>
                  <a:effectLst/>
                  <a:latin typeface="Cambria"/>
                  <a:ea typeface="ＭＳ 明朝"/>
                  <a:cs typeface="Arial"/>
                </a:rPr>
                <a:t>Class 3</a:t>
              </a:r>
              <a:endParaRPr lang="en-GB" sz="1000">
                <a:effectLst/>
                <a:latin typeface="Cambria"/>
                <a:ea typeface="ＭＳ 明朝"/>
                <a:cs typeface="Times New Roman"/>
              </a:endParaRPr>
            </a:p>
          </p:txBody>
        </p:sp>
        <p:sp>
          <p:nvSpPr>
            <p:cNvPr id="12" name="AutoShape 8823"/>
            <p:cNvSpPr>
              <a:spLocks noChangeArrowheads="1"/>
            </p:cNvSpPr>
            <p:nvPr/>
          </p:nvSpPr>
          <p:spPr bwMode="auto">
            <a:xfrm>
              <a:off x="4821" y="8904"/>
              <a:ext cx="772" cy="403"/>
            </a:xfrm>
            <a:prstGeom prst="flowChartProcess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accent1">
                  <a:lumMod val="75000"/>
                  <a:lumOff val="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accent1">
                        <a:lumMod val="20000"/>
                        <a:lumOff val="80000"/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600" b="1">
                  <a:solidFill>
                    <a:srgbClr val="FFFFFF"/>
                  </a:solidFill>
                  <a:effectLst/>
                  <a:latin typeface="Cambria"/>
                  <a:ea typeface="ＭＳ 明朝"/>
                  <a:cs typeface="Arial"/>
                </a:rPr>
                <a:t>Class 2</a:t>
              </a:r>
              <a:endParaRPr lang="en-GB" sz="1000">
                <a:effectLst/>
                <a:latin typeface="Cambria"/>
                <a:ea typeface="ＭＳ 明朝"/>
                <a:cs typeface="Times New Roman"/>
              </a:endParaRPr>
            </a:p>
          </p:txBody>
        </p:sp>
        <p:sp>
          <p:nvSpPr>
            <p:cNvPr id="13" name="AutoShape 8824"/>
            <p:cNvSpPr>
              <a:spLocks noChangeArrowheads="1"/>
            </p:cNvSpPr>
            <p:nvPr/>
          </p:nvSpPr>
          <p:spPr bwMode="auto">
            <a:xfrm>
              <a:off x="6510" y="8904"/>
              <a:ext cx="772" cy="403"/>
            </a:xfrm>
            <a:prstGeom prst="flowChartProcess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accent1">
                  <a:lumMod val="75000"/>
                  <a:lumOff val="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accent1">
                        <a:lumMod val="20000"/>
                        <a:lumOff val="80000"/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600" b="1">
                  <a:solidFill>
                    <a:srgbClr val="FFFFFF"/>
                  </a:solidFill>
                  <a:effectLst/>
                  <a:latin typeface="Cambria"/>
                  <a:ea typeface="ＭＳ 明朝"/>
                  <a:cs typeface="Arial"/>
                </a:rPr>
                <a:t>Class 4</a:t>
              </a:r>
              <a:endParaRPr lang="en-GB" sz="1000">
                <a:effectLst/>
                <a:latin typeface="Cambria"/>
                <a:ea typeface="ＭＳ 明朝"/>
                <a:cs typeface="Times New Roman"/>
              </a:endParaRPr>
            </a:p>
          </p:txBody>
        </p:sp>
        <p:sp>
          <p:nvSpPr>
            <p:cNvPr id="14" name="AutoShape 8825"/>
            <p:cNvSpPr>
              <a:spLocks noChangeArrowheads="1"/>
            </p:cNvSpPr>
            <p:nvPr/>
          </p:nvSpPr>
          <p:spPr bwMode="auto">
            <a:xfrm>
              <a:off x="7354" y="8904"/>
              <a:ext cx="772" cy="403"/>
            </a:xfrm>
            <a:prstGeom prst="flowChartProcess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accent1">
                  <a:lumMod val="75000"/>
                  <a:lumOff val="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accent1">
                        <a:lumMod val="20000"/>
                        <a:lumOff val="80000"/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600" b="1">
                  <a:solidFill>
                    <a:srgbClr val="FFFFFF"/>
                  </a:solidFill>
                  <a:effectLst/>
                  <a:latin typeface="Cambria"/>
                  <a:ea typeface="ＭＳ 明朝"/>
                  <a:cs typeface="Arial"/>
                </a:rPr>
                <a:t>Class 5</a:t>
              </a:r>
              <a:endParaRPr lang="en-GB" sz="1000">
                <a:effectLst/>
                <a:latin typeface="Cambria"/>
                <a:ea typeface="ＭＳ 明朝"/>
                <a:cs typeface="Times New Roman"/>
              </a:endParaRPr>
            </a:p>
          </p:txBody>
        </p:sp>
        <p:sp>
          <p:nvSpPr>
            <p:cNvPr id="15" name="AutoShape 8826"/>
            <p:cNvSpPr>
              <a:spLocks noChangeArrowheads="1"/>
            </p:cNvSpPr>
            <p:nvPr/>
          </p:nvSpPr>
          <p:spPr bwMode="auto">
            <a:xfrm>
              <a:off x="8199" y="8904"/>
              <a:ext cx="772" cy="403"/>
            </a:xfrm>
            <a:prstGeom prst="flowChartProcess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accent1">
                  <a:lumMod val="75000"/>
                  <a:lumOff val="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accent1">
                        <a:lumMod val="20000"/>
                        <a:lumOff val="80000"/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600" b="1">
                  <a:solidFill>
                    <a:srgbClr val="FFFFFF"/>
                  </a:solidFill>
                  <a:effectLst/>
                  <a:latin typeface="Cambria"/>
                  <a:ea typeface="ＭＳ 明朝"/>
                  <a:cs typeface="Arial"/>
                </a:rPr>
                <a:t>Class 6</a:t>
              </a:r>
              <a:endParaRPr lang="en-GB" sz="1000">
                <a:effectLst/>
                <a:latin typeface="Cambria"/>
                <a:ea typeface="ＭＳ 明朝"/>
                <a:cs typeface="Times New Roman"/>
              </a:endParaRPr>
            </a:p>
          </p:txBody>
        </p:sp>
        <p:sp>
          <p:nvSpPr>
            <p:cNvPr id="16" name="AutoShape 8827"/>
            <p:cNvSpPr>
              <a:spLocks noChangeArrowheads="1"/>
            </p:cNvSpPr>
            <p:nvPr/>
          </p:nvSpPr>
          <p:spPr bwMode="auto">
            <a:xfrm>
              <a:off x="9043" y="8904"/>
              <a:ext cx="772" cy="403"/>
            </a:xfrm>
            <a:prstGeom prst="flowChartProcess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2">
                      <a:lumMod val="40000"/>
                      <a:lumOff val="60000"/>
                    </a:schemeClr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accent1">
                      <a:lumMod val="7500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000" b="1">
                  <a:solidFill>
                    <a:srgbClr val="FFFFFF"/>
                  </a:solidFill>
                  <a:effectLst/>
                  <a:latin typeface="Cambria"/>
                  <a:ea typeface="ＭＳ 明朝"/>
                  <a:cs typeface="Arial"/>
                </a:rPr>
                <a:t>...</a:t>
              </a:r>
              <a:endParaRPr lang="en-GB" sz="1000">
                <a:effectLst/>
                <a:latin typeface="Cambria"/>
                <a:ea typeface="ＭＳ 明朝"/>
                <a:cs typeface="Times New Roman"/>
              </a:endParaRPr>
            </a:p>
          </p:txBody>
        </p:sp>
        <p:sp>
          <p:nvSpPr>
            <p:cNvPr id="17" name="AutoShape 8828"/>
            <p:cNvSpPr>
              <a:spLocks noChangeArrowheads="1"/>
            </p:cNvSpPr>
            <p:nvPr/>
          </p:nvSpPr>
          <p:spPr bwMode="auto">
            <a:xfrm>
              <a:off x="9888" y="8904"/>
              <a:ext cx="772" cy="403"/>
            </a:xfrm>
            <a:prstGeom prst="flowChartProcess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accent1">
                  <a:lumMod val="75000"/>
                  <a:lumOff val="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accent1">
                        <a:lumMod val="20000"/>
                        <a:lumOff val="80000"/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600" b="1">
                  <a:solidFill>
                    <a:srgbClr val="FFFFFF"/>
                  </a:solidFill>
                  <a:effectLst/>
                  <a:latin typeface="Cambria"/>
                  <a:ea typeface="ＭＳ 明朝"/>
                  <a:cs typeface="Arial"/>
                </a:rPr>
                <a:t>Class </a:t>
              </a:r>
              <a:r>
                <a:rPr lang="en-US" sz="600" b="1" i="1">
                  <a:solidFill>
                    <a:srgbClr val="FFFFFF"/>
                  </a:solidFill>
                  <a:effectLst/>
                  <a:latin typeface="Cambria"/>
                  <a:ea typeface="ＭＳ 明朝"/>
                  <a:cs typeface="Arial"/>
                </a:rPr>
                <a:t>n</a:t>
              </a:r>
              <a:endParaRPr lang="en-GB" sz="1000">
                <a:effectLst/>
                <a:latin typeface="Cambria"/>
                <a:ea typeface="ＭＳ 明朝"/>
                <a:cs typeface="Times New Roman"/>
              </a:endParaRPr>
            </a:p>
          </p:txBody>
        </p:sp>
        <p:grpSp>
          <p:nvGrpSpPr>
            <p:cNvPr id="18" name="Group 17"/>
            <p:cNvGrpSpPr>
              <a:grpSpLocks/>
            </p:cNvGrpSpPr>
            <p:nvPr/>
          </p:nvGrpSpPr>
          <p:grpSpPr bwMode="auto">
            <a:xfrm>
              <a:off x="3977" y="9675"/>
              <a:ext cx="772" cy="2305"/>
              <a:chOff x="4013" y="9553"/>
              <a:chExt cx="772" cy="2305"/>
            </a:xfrm>
          </p:grpSpPr>
          <p:sp>
            <p:nvSpPr>
              <p:cNvPr id="89" name="Rectangle 88"/>
              <p:cNvSpPr>
                <a:spLocks noChangeArrowheads="1"/>
              </p:cNvSpPr>
              <p:nvPr/>
            </p:nvSpPr>
            <p:spPr bwMode="auto">
              <a:xfrm>
                <a:off x="4041" y="9576"/>
                <a:ext cx="715" cy="22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9525">
                <a:solidFill>
                  <a:schemeClr val="tx2">
                    <a:lumMod val="75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0" name="AutoShape 8838"/>
              <p:cNvSpPr>
                <a:spLocks noChangeArrowheads="1"/>
              </p:cNvSpPr>
              <p:nvPr/>
            </p:nvSpPr>
            <p:spPr bwMode="auto">
              <a:xfrm>
                <a:off x="4013" y="9553"/>
                <a:ext cx="772" cy="302"/>
              </a:xfrm>
              <a:prstGeom prst="flowChartProcess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2">
                        <a:lumMod val="40000"/>
                        <a:lumOff val="60000"/>
                      </a:schemeClr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accent1">
                        <a:lumMod val="75000"/>
                        <a:lumOff val="0"/>
                      </a:scheme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600" b="1">
                    <a:solidFill>
                      <a:srgbClr val="17365D"/>
                    </a:solidFill>
                    <a:effectLst/>
                    <a:latin typeface="Cambria"/>
                    <a:ea typeface="ＭＳ 明朝"/>
                    <a:cs typeface="Arial"/>
                  </a:rPr>
                  <a:t>Child 1</a:t>
                </a:r>
                <a:endParaRPr lang="en-GB" sz="1000">
                  <a:effectLst/>
                  <a:latin typeface="Cambria"/>
                  <a:ea typeface="ＭＳ 明朝"/>
                  <a:cs typeface="Times New Roman"/>
                </a:endParaRPr>
              </a:p>
            </p:txBody>
          </p:sp>
          <p:sp>
            <p:nvSpPr>
              <p:cNvPr id="91" name="AutoShape 8839"/>
              <p:cNvSpPr>
                <a:spLocks noChangeArrowheads="1"/>
              </p:cNvSpPr>
              <p:nvPr/>
            </p:nvSpPr>
            <p:spPr bwMode="auto">
              <a:xfrm>
                <a:off x="4013" y="9822"/>
                <a:ext cx="772" cy="302"/>
              </a:xfrm>
              <a:prstGeom prst="flowChartProcess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2">
                        <a:lumMod val="40000"/>
                        <a:lumOff val="60000"/>
                      </a:schemeClr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accent1">
                        <a:lumMod val="75000"/>
                        <a:lumOff val="0"/>
                      </a:scheme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600" b="1">
                    <a:solidFill>
                      <a:srgbClr val="17365D"/>
                    </a:solidFill>
                    <a:effectLst/>
                    <a:latin typeface="Cambria"/>
                    <a:ea typeface="ＭＳ 明朝"/>
                    <a:cs typeface="Arial"/>
                  </a:rPr>
                  <a:t>Child 2</a:t>
                </a:r>
                <a:endParaRPr lang="en-GB" sz="1000">
                  <a:effectLst/>
                  <a:latin typeface="Cambria"/>
                  <a:ea typeface="ＭＳ 明朝"/>
                  <a:cs typeface="Times New Roman"/>
                </a:endParaRPr>
              </a:p>
            </p:txBody>
          </p:sp>
          <p:sp>
            <p:nvSpPr>
              <p:cNvPr id="92" name="AutoShape 8840"/>
              <p:cNvSpPr>
                <a:spLocks noChangeArrowheads="1"/>
              </p:cNvSpPr>
              <p:nvPr/>
            </p:nvSpPr>
            <p:spPr bwMode="auto">
              <a:xfrm>
                <a:off x="4013" y="10090"/>
                <a:ext cx="772" cy="302"/>
              </a:xfrm>
              <a:prstGeom prst="flowChartProcess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2">
                        <a:lumMod val="40000"/>
                        <a:lumOff val="60000"/>
                      </a:schemeClr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accent1">
                        <a:lumMod val="75000"/>
                        <a:lumOff val="0"/>
                      </a:scheme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600" b="1">
                    <a:solidFill>
                      <a:srgbClr val="17365D"/>
                    </a:solidFill>
                    <a:effectLst/>
                    <a:latin typeface="Cambria"/>
                    <a:ea typeface="ＭＳ 明朝"/>
                    <a:cs typeface="Arial"/>
                  </a:rPr>
                  <a:t>Child 3</a:t>
                </a:r>
                <a:endParaRPr lang="en-GB" sz="1000">
                  <a:effectLst/>
                  <a:latin typeface="Cambria"/>
                  <a:ea typeface="ＭＳ 明朝"/>
                  <a:cs typeface="Times New Roman"/>
                </a:endParaRPr>
              </a:p>
            </p:txBody>
          </p:sp>
          <p:sp>
            <p:nvSpPr>
              <p:cNvPr id="93" name="AutoShape 8841"/>
              <p:cNvSpPr>
                <a:spLocks noChangeArrowheads="1"/>
              </p:cNvSpPr>
              <p:nvPr/>
            </p:nvSpPr>
            <p:spPr bwMode="auto">
              <a:xfrm>
                <a:off x="4013" y="10359"/>
                <a:ext cx="772" cy="302"/>
              </a:xfrm>
              <a:prstGeom prst="flowChartProcess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2">
                        <a:lumMod val="40000"/>
                        <a:lumOff val="60000"/>
                      </a:schemeClr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accent1">
                        <a:lumMod val="75000"/>
                        <a:lumOff val="0"/>
                      </a:scheme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600" b="1">
                    <a:solidFill>
                      <a:srgbClr val="17365D"/>
                    </a:solidFill>
                    <a:effectLst/>
                    <a:latin typeface="Cambria"/>
                    <a:ea typeface="ＭＳ 明朝"/>
                    <a:cs typeface="Arial"/>
                  </a:rPr>
                  <a:t>Child 4</a:t>
                </a:r>
                <a:endParaRPr lang="en-GB" sz="1000">
                  <a:effectLst/>
                  <a:latin typeface="Cambria"/>
                  <a:ea typeface="ＭＳ 明朝"/>
                  <a:cs typeface="Times New Roman"/>
                </a:endParaRPr>
              </a:p>
            </p:txBody>
          </p:sp>
          <p:sp>
            <p:nvSpPr>
              <p:cNvPr id="94" name="AutoShape 8842"/>
              <p:cNvSpPr>
                <a:spLocks noChangeArrowheads="1"/>
              </p:cNvSpPr>
              <p:nvPr/>
            </p:nvSpPr>
            <p:spPr bwMode="auto">
              <a:xfrm>
                <a:off x="4013" y="10627"/>
                <a:ext cx="772" cy="303"/>
              </a:xfrm>
              <a:prstGeom prst="flowChartProcess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2">
                        <a:lumMod val="40000"/>
                        <a:lumOff val="60000"/>
                      </a:schemeClr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accent1">
                        <a:lumMod val="75000"/>
                        <a:lumOff val="0"/>
                      </a:scheme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600" b="1">
                    <a:solidFill>
                      <a:srgbClr val="17365D"/>
                    </a:solidFill>
                    <a:effectLst/>
                    <a:latin typeface="Cambria"/>
                    <a:ea typeface="ＭＳ 明朝"/>
                    <a:cs typeface="Arial"/>
                  </a:rPr>
                  <a:t>Child 5</a:t>
                </a:r>
                <a:endParaRPr lang="en-GB" sz="1000">
                  <a:effectLst/>
                  <a:latin typeface="Cambria"/>
                  <a:ea typeface="ＭＳ 明朝"/>
                  <a:cs typeface="Times New Roman"/>
                </a:endParaRPr>
              </a:p>
            </p:txBody>
          </p:sp>
          <p:sp>
            <p:nvSpPr>
              <p:cNvPr id="95" name="AutoShape 8843"/>
              <p:cNvSpPr>
                <a:spLocks noChangeArrowheads="1"/>
              </p:cNvSpPr>
              <p:nvPr/>
            </p:nvSpPr>
            <p:spPr bwMode="auto">
              <a:xfrm>
                <a:off x="4013" y="10896"/>
                <a:ext cx="772" cy="302"/>
              </a:xfrm>
              <a:prstGeom prst="flowChartProcess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2">
                        <a:lumMod val="40000"/>
                        <a:lumOff val="60000"/>
                      </a:schemeClr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accent1">
                        <a:lumMod val="75000"/>
                        <a:lumOff val="0"/>
                      </a:scheme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600" b="1">
                    <a:solidFill>
                      <a:srgbClr val="17365D"/>
                    </a:solidFill>
                    <a:effectLst/>
                    <a:latin typeface="Cambria"/>
                    <a:ea typeface="ＭＳ 明朝"/>
                    <a:cs typeface="Arial"/>
                  </a:rPr>
                  <a:t>Child 6</a:t>
                </a:r>
                <a:endParaRPr lang="en-GB" sz="1000">
                  <a:effectLst/>
                  <a:latin typeface="Cambria"/>
                  <a:ea typeface="ＭＳ 明朝"/>
                  <a:cs typeface="Times New Roman"/>
                </a:endParaRPr>
              </a:p>
            </p:txBody>
          </p:sp>
          <p:sp>
            <p:nvSpPr>
              <p:cNvPr id="96" name="AutoShape 8844"/>
              <p:cNvSpPr>
                <a:spLocks noChangeArrowheads="1"/>
              </p:cNvSpPr>
              <p:nvPr/>
            </p:nvSpPr>
            <p:spPr bwMode="auto">
              <a:xfrm>
                <a:off x="4013" y="11164"/>
                <a:ext cx="772" cy="303"/>
              </a:xfrm>
              <a:prstGeom prst="flowChartProcess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2">
                        <a:lumMod val="40000"/>
                        <a:lumOff val="60000"/>
                      </a:schemeClr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accent1">
                        <a:lumMod val="75000"/>
                        <a:lumOff val="0"/>
                      </a:scheme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600" b="1">
                    <a:solidFill>
                      <a:srgbClr val="17365D"/>
                    </a:solidFill>
                    <a:effectLst/>
                    <a:latin typeface="Cambria"/>
                    <a:ea typeface="ＭＳ 明朝"/>
                    <a:cs typeface="Arial"/>
                  </a:rPr>
                  <a:t>Child 7</a:t>
                </a:r>
                <a:endParaRPr lang="en-GB" sz="1000">
                  <a:effectLst/>
                  <a:latin typeface="Cambria"/>
                  <a:ea typeface="ＭＳ 明朝"/>
                  <a:cs typeface="Times New Roman"/>
                </a:endParaRPr>
              </a:p>
            </p:txBody>
          </p:sp>
          <p:sp>
            <p:nvSpPr>
              <p:cNvPr id="97" name="AutoShape 8845"/>
              <p:cNvSpPr>
                <a:spLocks noChangeArrowheads="1"/>
              </p:cNvSpPr>
              <p:nvPr/>
            </p:nvSpPr>
            <p:spPr bwMode="auto">
              <a:xfrm>
                <a:off x="4013" y="11433"/>
                <a:ext cx="772" cy="302"/>
              </a:xfrm>
              <a:prstGeom prst="flowChartProcess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2">
                        <a:lumMod val="40000"/>
                        <a:lumOff val="60000"/>
                      </a:schemeClr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accent1">
                        <a:lumMod val="75000"/>
                        <a:lumOff val="0"/>
                      </a:scheme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600" b="1">
                    <a:solidFill>
                      <a:srgbClr val="17365D"/>
                    </a:solidFill>
                    <a:effectLst/>
                    <a:latin typeface="Cambria"/>
                    <a:ea typeface="ＭＳ 明朝"/>
                    <a:cs typeface="Arial"/>
                  </a:rPr>
                  <a:t>Child 8</a:t>
                </a:r>
                <a:endParaRPr lang="en-GB" sz="1000">
                  <a:effectLst/>
                  <a:latin typeface="Cambria"/>
                  <a:ea typeface="ＭＳ 明朝"/>
                  <a:cs typeface="Times New Roman"/>
                </a:endParaRPr>
              </a:p>
            </p:txBody>
          </p:sp>
        </p:grpSp>
        <p:cxnSp>
          <p:nvCxnSpPr>
            <p:cNvPr id="19" name="AutoShape 8846"/>
            <p:cNvCxnSpPr>
              <a:cxnSpLocks noChangeShapeType="1"/>
            </p:cNvCxnSpPr>
            <p:nvPr/>
          </p:nvCxnSpPr>
          <p:spPr bwMode="auto">
            <a:xfrm rot="5400000">
              <a:off x="4180" y="9490"/>
              <a:ext cx="368" cy="1"/>
            </a:xfrm>
            <a:prstGeom prst="straightConnector1">
              <a:avLst/>
            </a:prstGeom>
            <a:noFill/>
            <a:ln w="9525">
              <a:solidFill>
                <a:schemeClr val="tx2">
                  <a:lumMod val="75000"/>
                  <a:lumOff val="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0" name="Group 19"/>
            <p:cNvGrpSpPr>
              <a:grpSpLocks/>
            </p:cNvGrpSpPr>
            <p:nvPr/>
          </p:nvGrpSpPr>
          <p:grpSpPr bwMode="auto">
            <a:xfrm>
              <a:off x="4821" y="9675"/>
              <a:ext cx="772" cy="2305"/>
              <a:chOff x="4013" y="9553"/>
              <a:chExt cx="772" cy="2305"/>
            </a:xfrm>
          </p:grpSpPr>
          <p:sp>
            <p:nvSpPr>
              <p:cNvPr id="80" name="Rectangle 79"/>
              <p:cNvSpPr>
                <a:spLocks noChangeArrowheads="1"/>
              </p:cNvSpPr>
              <p:nvPr/>
            </p:nvSpPr>
            <p:spPr bwMode="auto">
              <a:xfrm>
                <a:off x="4041" y="9576"/>
                <a:ext cx="715" cy="22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9525">
                <a:solidFill>
                  <a:schemeClr val="tx2">
                    <a:lumMod val="75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1" name="AutoShape 8849"/>
              <p:cNvSpPr>
                <a:spLocks noChangeArrowheads="1"/>
              </p:cNvSpPr>
              <p:nvPr/>
            </p:nvSpPr>
            <p:spPr bwMode="auto">
              <a:xfrm>
                <a:off x="4013" y="9553"/>
                <a:ext cx="772" cy="302"/>
              </a:xfrm>
              <a:prstGeom prst="flowChartProcess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2">
                        <a:lumMod val="40000"/>
                        <a:lumOff val="60000"/>
                      </a:schemeClr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accent1">
                        <a:lumMod val="75000"/>
                        <a:lumOff val="0"/>
                      </a:scheme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600" b="1">
                    <a:solidFill>
                      <a:srgbClr val="17365D"/>
                    </a:solidFill>
                    <a:effectLst/>
                    <a:latin typeface="Cambria"/>
                    <a:ea typeface="ＭＳ 明朝"/>
                    <a:cs typeface="Arial"/>
                  </a:rPr>
                  <a:t>Child 9</a:t>
                </a:r>
                <a:endParaRPr lang="en-GB" sz="1000">
                  <a:effectLst/>
                  <a:latin typeface="Cambria"/>
                  <a:ea typeface="ＭＳ 明朝"/>
                  <a:cs typeface="Times New Roman"/>
                </a:endParaRPr>
              </a:p>
            </p:txBody>
          </p:sp>
          <p:sp>
            <p:nvSpPr>
              <p:cNvPr id="82" name="AutoShape 8850"/>
              <p:cNvSpPr>
                <a:spLocks noChangeArrowheads="1"/>
              </p:cNvSpPr>
              <p:nvPr/>
            </p:nvSpPr>
            <p:spPr bwMode="auto">
              <a:xfrm>
                <a:off x="4013" y="9822"/>
                <a:ext cx="772" cy="302"/>
              </a:xfrm>
              <a:prstGeom prst="flowChartProcess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2">
                        <a:lumMod val="40000"/>
                        <a:lumOff val="60000"/>
                      </a:schemeClr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accent1">
                        <a:lumMod val="75000"/>
                        <a:lumOff val="0"/>
                      </a:scheme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600" b="1">
                    <a:solidFill>
                      <a:srgbClr val="17365D"/>
                    </a:solidFill>
                    <a:effectLst/>
                    <a:latin typeface="Cambria"/>
                    <a:ea typeface="ＭＳ 明朝"/>
                    <a:cs typeface="Arial"/>
                  </a:rPr>
                  <a:t>Child 10</a:t>
                </a:r>
                <a:endParaRPr lang="en-GB" sz="1000">
                  <a:effectLst/>
                  <a:latin typeface="Cambria"/>
                  <a:ea typeface="ＭＳ 明朝"/>
                  <a:cs typeface="Times New Roman"/>
                </a:endParaRPr>
              </a:p>
            </p:txBody>
          </p:sp>
          <p:sp>
            <p:nvSpPr>
              <p:cNvPr id="83" name="AutoShape 8851"/>
              <p:cNvSpPr>
                <a:spLocks noChangeArrowheads="1"/>
              </p:cNvSpPr>
              <p:nvPr/>
            </p:nvSpPr>
            <p:spPr bwMode="auto">
              <a:xfrm>
                <a:off x="4013" y="10090"/>
                <a:ext cx="772" cy="302"/>
              </a:xfrm>
              <a:prstGeom prst="flowChartProcess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2">
                        <a:lumMod val="40000"/>
                        <a:lumOff val="60000"/>
                      </a:schemeClr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accent1">
                        <a:lumMod val="75000"/>
                        <a:lumOff val="0"/>
                      </a:scheme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600" b="1">
                    <a:solidFill>
                      <a:srgbClr val="17365D"/>
                    </a:solidFill>
                    <a:effectLst/>
                    <a:latin typeface="Cambria"/>
                    <a:ea typeface="ＭＳ 明朝"/>
                    <a:cs typeface="Arial"/>
                  </a:rPr>
                  <a:t>Child 11</a:t>
                </a:r>
                <a:endParaRPr lang="en-GB" sz="1000">
                  <a:effectLst/>
                  <a:latin typeface="Cambria"/>
                  <a:ea typeface="ＭＳ 明朝"/>
                  <a:cs typeface="Times New Roman"/>
                </a:endParaRPr>
              </a:p>
            </p:txBody>
          </p:sp>
          <p:sp>
            <p:nvSpPr>
              <p:cNvPr id="84" name="AutoShape 8852"/>
              <p:cNvSpPr>
                <a:spLocks noChangeArrowheads="1"/>
              </p:cNvSpPr>
              <p:nvPr/>
            </p:nvSpPr>
            <p:spPr bwMode="auto">
              <a:xfrm>
                <a:off x="4013" y="10359"/>
                <a:ext cx="772" cy="302"/>
              </a:xfrm>
              <a:prstGeom prst="flowChartProcess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2">
                        <a:lumMod val="40000"/>
                        <a:lumOff val="60000"/>
                      </a:schemeClr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accent1">
                        <a:lumMod val="75000"/>
                        <a:lumOff val="0"/>
                      </a:scheme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600" b="1">
                    <a:solidFill>
                      <a:srgbClr val="17365D"/>
                    </a:solidFill>
                    <a:effectLst/>
                    <a:latin typeface="Cambria"/>
                    <a:ea typeface="ＭＳ 明朝"/>
                    <a:cs typeface="Arial"/>
                  </a:rPr>
                  <a:t>Child 12</a:t>
                </a:r>
                <a:endParaRPr lang="en-GB" sz="1000">
                  <a:effectLst/>
                  <a:latin typeface="Cambria"/>
                  <a:ea typeface="ＭＳ 明朝"/>
                  <a:cs typeface="Times New Roman"/>
                </a:endParaRPr>
              </a:p>
            </p:txBody>
          </p:sp>
          <p:sp>
            <p:nvSpPr>
              <p:cNvPr id="85" name="AutoShape 8853"/>
              <p:cNvSpPr>
                <a:spLocks noChangeArrowheads="1"/>
              </p:cNvSpPr>
              <p:nvPr/>
            </p:nvSpPr>
            <p:spPr bwMode="auto">
              <a:xfrm>
                <a:off x="4013" y="10627"/>
                <a:ext cx="772" cy="303"/>
              </a:xfrm>
              <a:prstGeom prst="flowChartProcess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2">
                        <a:lumMod val="40000"/>
                        <a:lumOff val="60000"/>
                      </a:schemeClr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accent1">
                        <a:lumMod val="75000"/>
                        <a:lumOff val="0"/>
                      </a:scheme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1000">
                    <a:effectLst/>
                    <a:latin typeface="Cambria"/>
                    <a:ea typeface="ＭＳ 明朝"/>
                    <a:cs typeface="Times New Roman"/>
                  </a:rPr>
                  <a:t> </a:t>
                </a:r>
                <a:endParaRPr lang="en-GB" sz="1000">
                  <a:effectLst/>
                  <a:latin typeface="Cambria"/>
                  <a:ea typeface="ＭＳ 明朝"/>
                  <a:cs typeface="Times New Roman"/>
                </a:endParaRPr>
              </a:p>
            </p:txBody>
          </p:sp>
          <p:sp>
            <p:nvSpPr>
              <p:cNvPr id="86" name="AutoShape 8854"/>
              <p:cNvSpPr>
                <a:spLocks noChangeArrowheads="1"/>
              </p:cNvSpPr>
              <p:nvPr/>
            </p:nvSpPr>
            <p:spPr bwMode="auto">
              <a:xfrm>
                <a:off x="4013" y="10896"/>
                <a:ext cx="772" cy="302"/>
              </a:xfrm>
              <a:prstGeom prst="flowChartProcess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2">
                        <a:lumMod val="40000"/>
                        <a:lumOff val="60000"/>
                      </a:schemeClr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accent1">
                        <a:lumMod val="75000"/>
                        <a:lumOff val="0"/>
                      </a:scheme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1000">
                    <a:effectLst/>
                    <a:latin typeface="Cambria"/>
                    <a:ea typeface="ＭＳ 明朝"/>
                    <a:cs typeface="Times New Roman"/>
                  </a:rPr>
                  <a:t> </a:t>
                </a:r>
                <a:endParaRPr lang="en-GB" sz="1000">
                  <a:effectLst/>
                  <a:latin typeface="Cambria"/>
                  <a:ea typeface="ＭＳ 明朝"/>
                  <a:cs typeface="Times New Roman"/>
                </a:endParaRPr>
              </a:p>
            </p:txBody>
          </p:sp>
          <p:sp>
            <p:nvSpPr>
              <p:cNvPr id="87" name="AutoShape 8855"/>
              <p:cNvSpPr>
                <a:spLocks noChangeArrowheads="1"/>
              </p:cNvSpPr>
              <p:nvPr/>
            </p:nvSpPr>
            <p:spPr bwMode="auto">
              <a:xfrm>
                <a:off x="4013" y="11164"/>
                <a:ext cx="772" cy="303"/>
              </a:xfrm>
              <a:prstGeom prst="flowChartProcess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2">
                        <a:lumMod val="40000"/>
                        <a:lumOff val="60000"/>
                      </a:schemeClr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accent1">
                        <a:lumMod val="75000"/>
                        <a:lumOff val="0"/>
                      </a:scheme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1000">
                    <a:effectLst/>
                    <a:latin typeface="Cambria"/>
                    <a:ea typeface="ＭＳ 明朝"/>
                    <a:cs typeface="Times New Roman"/>
                  </a:rPr>
                  <a:t> </a:t>
                </a:r>
                <a:endParaRPr lang="en-GB" sz="1000">
                  <a:effectLst/>
                  <a:latin typeface="Cambria"/>
                  <a:ea typeface="ＭＳ 明朝"/>
                  <a:cs typeface="Times New Roman"/>
                </a:endParaRPr>
              </a:p>
            </p:txBody>
          </p:sp>
          <p:sp>
            <p:nvSpPr>
              <p:cNvPr id="88" name="AutoShape 8856"/>
              <p:cNvSpPr>
                <a:spLocks noChangeArrowheads="1"/>
              </p:cNvSpPr>
              <p:nvPr/>
            </p:nvSpPr>
            <p:spPr bwMode="auto">
              <a:xfrm>
                <a:off x="4013" y="11433"/>
                <a:ext cx="772" cy="302"/>
              </a:xfrm>
              <a:prstGeom prst="flowChartProcess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2">
                        <a:lumMod val="40000"/>
                        <a:lumOff val="60000"/>
                      </a:schemeClr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accent1">
                        <a:lumMod val="75000"/>
                        <a:lumOff val="0"/>
                      </a:scheme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1000">
                    <a:effectLst/>
                    <a:latin typeface="Cambria"/>
                    <a:ea typeface="ＭＳ 明朝"/>
                    <a:cs typeface="Times New Roman"/>
                  </a:rPr>
                  <a:t> </a:t>
                </a:r>
                <a:endParaRPr lang="en-GB" sz="1000">
                  <a:effectLst/>
                  <a:latin typeface="Cambria"/>
                  <a:ea typeface="ＭＳ 明朝"/>
                  <a:cs typeface="Times New Roman"/>
                </a:endParaRPr>
              </a:p>
            </p:txBody>
          </p:sp>
        </p:grpSp>
        <p:cxnSp>
          <p:nvCxnSpPr>
            <p:cNvPr id="21" name="AutoShape 8857"/>
            <p:cNvCxnSpPr>
              <a:cxnSpLocks noChangeShapeType="1"/>
            </p:cNvCxnSpPr>
            <p:nvPr/>
          </p:nvCxnSpPr>
          <p:spPr bwMode="auto">
            <a:xfrm rot="5400000">
              <a:off x="4998" y="9514"/>
              <a:ext cx="415" cy="2"/>
            </a:xfrm>
            <a:prstGeom prst="straightConnector1">
              <a:avLst/>
            </a:prstGeom>
            <a:noFill/>
            <a:ln w="9525">
              <a:solidFill>
                <a:schemeClr val="tx2">
                  <a:lumMod val="75000"/>
                  <a:lumOff val="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8858"/>
            <p:cNvCxnSpPr>
              <a:cxnSpLocks noChangeShapeType="1"/>
            </p:cNvCxnSpPr>
            <p:nvPr/>
          </p:nvCxnSpPr>
          <p:spPr bwMode="auto">
            <a:xfrm rot="5400000">
              <a:off x="5868" y="9490"/>
              <a:ext cx="368" cy="1"/>
            </a:xfrm>
            <a:prstGeom prst="straightConnector1">
              <a:avLst/>
            </a:prstGeom>
            <a:noFill/>
            <a:ln w="9525">
              <a:solidFill>
                <a:schemeClr val="tx2">
                  <a:lumMod val="75000"/>
                  <a:lumOff val="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3" name="Group 22"/>
            <p:cNvGrpSpPr>
              <a:grpSpLocks/>
            </p:cNvGrpSpPr>
            <p:nvPr/>
          </p:nvGrpSpPr>
          <p:grpSpPr bwMode="auto">
            <a:xfrm>
              <a:off x="5665" y="9675"/>
              <a:ext cx="772" cy="2305"/>
              <a:chOff x="4013" y="9553"/>
              <a:chExt cx="772" cy="2305"/>
            </a:xfrm>
          </p:grpSpPr>
          <p:sp>
            <p:nvSpPr>
              <p:cNvPr id="71" name="Rectangle 70"/>
              <p:cNvSpPr>
                <a:spLocks noChangeArrowheads="1"/>
              </p:cNvSpPr>
              <p:nvPr/>
            </p:nvSpPr>
            <p:spPr bwMode="auto">
              <a:xfrm>
                <a:off x="4041" y="9576"/>
                <a:ext cx="715" cy="22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9525">
                <a:solidFill>
                  <a:schemeClr val="tx2">
                    <a:lumMod val="75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2" name="AutoShape 8861"/>
              <p:cNvSpPr>
                <a:spLocks noChangeArrowheads="1"/>
              </p:cNvSpPr>
              <p:nvPr/>
            </p:nvSpPr>
            <p:spPr bwMode="auto">
              <a:xfrm>
                <a:off x="4013" y="9553"/>
                <a:ext cx="772" cy="302"/>
              </a:xfrm>
              <a:prstGeom prst="flowChartProcess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2">
                        <a:lumMod val="40000"/>
                        <a:lumOff val="60000"/>
                      </a:schemeClr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accent1">
                        <a:lumMod val="75000"/>
                        <a:lumOff val="0"/>
                      </a:scheme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600" b="1">
                    <a:solidFill>
                      <a:srgbClr val="17365D"/>
                    </a:solidFill>
                    <a:effectLst/>
                    <a:latin typeface="Cambria"/>
                    <a:ea typeface="ＭＳ 明朝"/>
                    <a:cs typeface="Arial"/>
                  </a:rPr>
                  <a:t>Child 13</a:t>
                </a:r>
                <a:endParaRPr lang="en-GB" sz="1000">
                  <a:effectLst/>
                  <a:latin typeface="Cambria"/>
                  <a:ea typeface="ＭＳ 明朝"/>
                  <a:cs typeface="Times New Roman"/>
                </a:endParaRPr>
              </a:p>
            </p:txBody>
          </p:sp>
          <p:sp>
            <p:nvSpPr>
              <p:cNvPr id="73" name="AutoShape 8862"/>
              <p:cNvSpPr>
                <a:spLocks noChangeArrowheads="1"/>
              </p:cNvSpPr>
              <p:nvPr/>
            </p:nvSpPr>
            <p:spPr bwMode="auto">
              <a:xfrm>
                <a:off x="4013" y="9822"/>
                <a:ext cx="772" cy="302"/>
              </a:xfrm>
              <a:prstGeom prst="flowChartProcess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2">
                        <a:lumMod val="40000"/>
                        <a:lumOff val="60000"/>
                      </a:schemeClr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accent1">
                        <a:lumMod val="75000"/>
                        <a:lumOff val="0"/>
                      </a:scheme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600" b="1">
                    <a:solidFill>
                      <a:srgbClr val="17365D"/>
                    </a:solidFill>
                    <a:effectLst/>
                    <a:latin typeface="Cambria"/>
                    <a:ea typeface="ＭＳ 明朝"/>
                    <a:cs typeface="Arial"/>
                  </a:rPr>
                  <a:t>Child 14</a:t>
                </a:r>
                <a:endParaRPr lang="en-GB" sz="1000">
                  <a:effectLst/>
                  <a:latin typeface="Cambria"/>
                  <a:ea typeface="ＭＳ 明朝"/>
                  <a:cs typeface="Times New Roman"/>
                </a:endParaRPr>
              </a:p>
            </p:txBody>
          </p:sp>
          <p:sp>
            <p:nvSpPr>
              <p:cNvPr id="74" name="AutoShape 8863"/>
              <p:cNvSpPr>
                <a:spLocks noChangeArrowheads="1"/>
              </p:cNvSpPr>
              <p:nvPr/>
            </p:nvSpPr>
            <p:spPr bwMode="auto">
              <a:xfrm>
                <a:off x="4013" y="10090"/>
                <a:ext cx="772" cy="302"/>
              </a:xfrm>
              <a:prstGeom prst="flowChartProcess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2">
                        <a:lumMod val="40000"/>
                        <a:lumOff val="60000"/>
                      </a:schemeClr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accent1">
                        <a:lumMod val="75000"/>
                        <a:lumOff val="0"/>
                      </a:scheme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600" b="1">
                    <a:solidFill>
                      <a:srgbClr val="17365D"/>
                    </a:solidFill>
                    <a:effectLst/>
                    <a:latin typeface="Cambria"/>
                    <a:ea typeface="ＭＳ 明朝"/>
                    <a:cs typeface="Arial"/>
                  </a:rPr>
                  <a:t>Child 15</a:t>
                </a:r>
                <a:endParaRPr lang="en-GB" sz="1000">
                  <a:effectLst/>
                  <a:latin typeface="Cambria"/>
                  <a:ea typeface="ＭＳ 明朝"/>
                  <a:cs typeface="Times New Roman"/>
                </a:endParaRPr>
              </a:p>
            </p:txBody>
          </p:sp>
          <p:sp>
            <p:nvSpPr>
              <p:cNvPr id="75" name="AutoShape 8864"/>
              <p:cNvSpPr>
                <a:spLocks noChangeArrowheads="1"/>
              </p:cNvSpPr>
              <p:nvPr/>
            </p:nvSpPr>
            <p:spPr bwMode="auto">
              <a:xfrm>
                <a:off x="4013" y="10359"/>
                <a:ext cx="772" cy="302"/>
              </a:xfrm>
              <a:prstGeom prst="flowChartProcess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2">
                        <a:lumMod val="40000"/>
                        <a:lumOff val="60000"/>
                      </a:schemeClr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accent1">
                        <a:lumMod val="75000"/>
                        <a:lumOff val="0"/>
                      </a:scheme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600" b="1">
                    <a:solidFill>
                      <a:srgbClr val="17365D"/>
                    </a:solidFill>
                    <a:effectLst/>
                    <a:latin typeface="Cambria"/>
                    <a:ea typeface="ＭＳ 明朝"/>
                    <a:cs typeface="Arial"/>
                  </a:rPr>
                  <a:t>Child 16</a:t>
                </a:r>
                <a:endParaRPr lang="en-GB" sz="1000">
                  <a:effectLst/>
                  <a:latin typeface="Cambria"/>
                  <a:ea typeface="ＭＳ 明朝"/>
                  <a:cs typeface="Times New Roman"/>
                </a:endParaRPr>
              </a:p>
            </p:txBody>
          </p:sp>
          <p:sp>
            <p:nvSpPr>
              <p:cNvPr id="76" name="AutoShape 8865"/>
              <p:cNvSpPr>
                <a:spLocks noChangeArrowheads="1"/>
              </p:cNvSpPr>
              <p:nvPr/>
            </p:nvSpPr>
            <p:spPr bwMode="auto">
              <a:xfrm>
                <a:off x="4013" y="10627"/>
                <a:ext cx="772" cy="303"/>
              </a:xfrm>
              <a:prstGeom prst="flowChartProcess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2">
                        <a:lumMod val="40000"/>
                        <a:lumOff val="60000"/>
                      </a:schemeClr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accent1">
                        <a:lumMod val="75000"/>
                        <a:lumOff val="0"/>
                      </a:scheme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600" b="1">
                    <a:solidFill>
                      <a:srgbClr val="17365D"/>
                    </a:solidFill>
                    <a:effectLst/>
                    <a:latin typeface="Cambria"/>
                    <a:ea typeface="ＭＳ 明朝"/>
                    <a:cs typeface="Arial"/>
                  </a:rPr>
                  <a:t>Child 17</a:t>
                </a:r>
                <a:endParaRPr lang="en-GB" sz="1000">
                  <a:effectLst/>
                  <a:latin typeface="Cambria"/>
                  <a:ea typeface="ＭＳ 明朝"/>
                  <a:cs typeface="Times New Roman"/>
                </a:endParaRPr>
              </a:p>
            </p:txBody>
          </p:sp>
          <p:sp>
            <p:nvSpPr>
              <p:cNvPr id="77" name="AutoShape 8866"/>
              <p:cNvSpPr>
                <a:spLocks noChangeArrowheads="1"/>
              </p:cNvSpPr>
              <p:nvPr/>
            </p:nvSpPr>
            <p:spPr bwMode="auto">
              <a:xfrm>
                <a:off x="4013" y="10896"/>
                <a:ext cx="772" cy="302"/>
              </a:xfrm>
              <a:prstGeom prst="flowChartProcess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2">
                        <a:lumMod val="40000"/>
                        <a:lumOff val="60000"/>
                      </a:schemeClr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accent1">
                        <a:lumMod val="75000"/>
                        <a:lumOff val="0"/>
                      </a:scheme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600" b="1">
                    <a:solidFill>
                      <a:srgbClr val="17365D"/>
                    </a:solidFill>
                    <a:effectLst/>
                    <a:latin typeface="Cambria"/>
                    <a:ea typeface="ＭＳ 明朝"/>
                    <a:cs typeface="Arial"/>
                  </a:rPr>
                  <a:t>Child 18</a:t>
                </a:r>
                <a:endParaRPr lang="en-GB" sz="1000">
                  <a:effectLst/>
                  <a:latin typeface="Cambria"/>
                  <a:ea typeface="ＭＳ 明朝"/>
                  <a:cs typeface="Times New Roman"/>
                </a:endParaRPr>
              </a:p>
            </p:txBody>
          </p:sp>
          <p:sp>
            <p:nvSpPr>
              <p:cNvPr id="78" name="AutoShape 8867"/>
              <p:cNvSpPr>
                <a:spLocks noChangeArrowheads="1"/>
              </p:cNvSpPr>
              <p:nvPr/>
            </p:nvSpPr>
            <p:spPr bwMode="auto">
              <a:xfrm>
                <a:off x="4013" y="11164"/>
                <a:ext cx="772" cy="303"/>
              </a:xfrm>
              <a:prstGeom prst="flowChartProcess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2">
                        <a:lumMod val="40000"/>
                        <a:lumOff val="60000"/>
                      </a:schemeClr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accent1">
                        <a:lumMod val="75000"/>
                        <a:lumOff val="0"/>
                      </a:scheme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600" b="1">
                    <a:solidFill>
                      <a:srgbClr val="17365D"/>
                    </a:solidFill>
                    <a:effectLst/>
                    <a:latin typeface="Cambria"/>
                    <a:ea typeface="ＭＳ 明朝"/>
                    <a:cs typeface="Arial"/>
                  </a:rPr>
                  <a:t>Child 19</a:t>
                </a:r>
                <a:endParaRPr lang="en-GB" sz="1000">
                  <a:effectLst/>
                  <a:latin typeface="Cambria"/>
                  <a:ea typeface="ＭＳ 明朝"/>
                  <a:cs typeface="Times New Roman"/>
                </a:endParaRPr>
              </a:p>
            </p:txBody>
          </p:sp>
          <p:sp>
            <p:nvSpPr>
              <p:cNvPr id="79" name="AutoShape 8868"/>
              <p:cNvSpPr>
                <a:spLocks noChangeArrowheads="1"/>
              </p:cNvSpPr>
              <p:nvPr/>
            </p:nvSpPr>
            <p:spPr bwMode="auto">
              <a:xfrm>
                <a:off x="4013" y="11433"/>
                <a:ext cx="772" cy="302"/>
              </a:xfrm>
              <a:prstGeom prst="flowChartProcess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2">
                        <a:lumMod val="40000"/>
                        <a:lumOff val="60000"/>
                      </a:schemeClr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accent1">
                        <a:lumMod val="75000"/>
                        <a:lumOff val="0"/>
                      </a:scheme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600" b="1">
                    <a:solidFill>
                      <a:srgbClr val="17365D"/>
                    </a:solidFill>
                    <a:effectLst/>
                    <a:latin typeface="Cambria"/>
                    <a:ea typeface="ＭＳ 明朝"/>
                    <a:cs typeface="Arial"/>
                  </a:rPr>
                  <a:t> </a:t>
                </a:r>
                <a:endParaRPr lang="en-GB" sz="1000">
                  <a:effectLst/>
                  <a:latin typeface="Cambria"/>
                  <a:ea typeface="ＭＳ 明朝"/>
                  <a:cs typeface="Times New Roman"/>
                </a:endParaRPr>
              </a:p>
            </p:txBody>
          </p:sp>
        </p:grpSp>
        <p:grpSp>
          <p:nvGrpSpPr>
            <p:cNvPr id="24" name="Group 23"/>
            <p:cNvGrpSpPr>
              <a:grpSpLocks/>
            </p:cNvGrpSpPr>
            <p:nvPr/>
          </p:nvGrpSpPr>
          <p:grpSpPr bwMode="auto">
            <a:xfrm>
              <a:off x="6510" y="9675"/>
              <a:ext cx="772" cy="2305"/>
              <a:chOff x="4013" y="9553"/>
              <a:chExt cx="772" cy="2305"/>
            </a:xfrm>
          </p:grpSpPr>
          <p:sp>
            <p:nvSpPr>
              <p:cNvPr id="62" name="Rectangle 61"/>
              <p:cNvSpPr>
                <a:spLocks noChangeArrowheads="1"/>
              </p:cNvSpPr>
              <p:nvPr/>
            </p:nvSpPr>
            <p:spPr bwMode="auto">
              <a:xfrm>
                <a:off x="4041" y="9576"/>
                <a:ext cx="715" cy="22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9525">
                <a:solidFill>
                  <a:schemeClr val="tx2">
                    <a:lumMod val="75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3" name="AutoShape 8871"/>
              <p:cNvSpPr>
                <a:spLocks noChangeArrowheads="1"/>
              </p:cNvSpPr>
              <p:nvPr/>
            </p:nvSpPr>
            <p:spPr bwMode="auto">
              <a:xfrm>
                <a:off x="4013" y="9553"/>
                <a:ext cx="772" cy="302"/>
              </a:xfrm>
              <a:prstGeom prst="flowChartProcess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2">
                        <a:lumMod val="40000"/>
                        <a:lumOff val="60000"/>
                      </a:schemeClr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accent1">
                        <a:lumMod val="75000"/>
                        <a:lumOff val="0"/>
                      </a:scheme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600" b="1">
                    <a:solidFill>
                      <a:srgbClr val="17365D"/>
                    </a:solidFill>
                    <a:effectLst/>
                    <a:latin typeface="Cambria"/>
                    <a:ea typeface="ＭＳ 明朝"/>
                    <a:cs typeface="Arial"/>
                  </a:rPr>
                  <a:t>Child 20</a:t>
                </a:r>
                <a:endParaRPr lang="en-GB" sz="1000">
                  <a:effectLst/>
                  <a:latin typeface="Cambria"/>
                  <a:ea typeface="ＭＳ 明朝"/>
                  <a:cs typeface="Times New Roman"/>
                </a:endParaRPr>
              </a:p>
            </p:txBody>
          </p:sp>
          <p:sp>
            <p:nvSpPr>
              <p:cNvPr id="64" name="AutoShape 8872"/>
              <p:cNvSpPr>
                <a:spLocks noChangeArrowheads="1"/>
              </p:cNvSpPr>
              <p:nvPr/>
            </p:nvSpPr>
            <p:spPr bwMode="auto">
              <a:xfrm>
                <a:off x="4013" y="9822"/>
                <a:ext cx="772" cy="302"/>
              </a:xfrm>
              <a:prstGeom prst="flowChartProcess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2">
                        <a:lumMod val="40000"/>
                        <a:lumOff val="60000"/>
                      </a:schemeClr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accent1">
                        <a:lumMod val="75000"/>
                        <a:lumOff val="0"/>
                      </a:scheme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600" b="1">
                    <a:solidFill>
                      <a:srgbClr val="17365D"/>
                    </a:solidFill>
                    <a:effectLst/>
                    <a:latin typeface="Cambria"/>
                    <a:ea typeface="ＭＳ 明朝"/>
                    <a:cs typeface="Arial"/>
                  </a:rPr>
                  <a:t>Child 21</a:t>
                </a:r>
                <a:endParaRPr lang="en-GB" sz="1000">
                  <a:effectLst/>
                  <a:latin typeface="Cambria"/>
                  <a:ea typeface="ＭＳ 明朝"/>
                  <a:cs typeface="Times New Roman"/>
                </a:endParaRPr>
              </a:p>
            </p:txBody>
          </p:sp>
          <p:sp>
            <p:nvSpPr>
              <p:cNvPr id="65" name="AutoShape 8873"/>
              <p:cNvSpPr>
                <a:spLocks noChangeArrowheads="1"/>
              </p:cNvSpPr>
              <p:nvPr/>
            </p:nvSpPr>
            <p:spPr bwMode="auto">
              <a:xfrm>
                <a:off x="4013" y="10090"/>
                <a:ext cx="772" cy="302"/>
              </a:xfrm>
              <a:prstGeom prst="flowChartProcess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2">
                        <a:lumMod val="40000"/>
                        <a:lumOff val="60000"/>
                      </a:schemeClr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accent1">
                        <a:lumMod val="75000"/>
                        <a:lumOff val="0"/>
                      </a:scheme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600" b="1">
                    <a:solidFill>
                      <a:srgbClr val="17365D"/>
                    </a:solidFill>
                    <a:effectLst/>
                    <a:latin typeface="Cambria"/>
                    <a:ea typeface="ＭＳ 明朝"/>
                    <a:cs typeface="Arial"/>
                  </a:rPr>
                  <a:t>Child 22</a:t>
                </a:r>
                <a:endParaRPr lang="en-GB" sz="1000">
                  <a:effectLst/>
                  <a:latin typeface="Cambria"/>
                  <a:ea typeface="ＭＳ 明朝"/>
                  <a:cs typeface="Times New Roman"/>
                </a:endParaRPr>
              </a:p>
            </p:txBody>
          </p:sp>
          <p:sp>
            <p:nvSpPr>
              <p:cNvPr id="66" name="AutoShape 8874"/>
              <p:cNvSpPr>
                <a:spLocks noChangeArrowheads="1"/>
              </p:cNvSpPr>
              <p:nvPr/>
            </p:nvSpPr>
            <p:spPr bwMode="auto">
              <a:xfrm>
                <a:off x="4013" y="10359"/>
                <a:ext cx="772" cy="302"/>
              </a:xfrm>
              <a:prstGeom prst="flowChartProcess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2">
                        <a:lumMod val="40000"/>
                        <a:lumOff val="60000"/>
                      </a:schemeClr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accent1">
                        <a:lumMod val="75000"/>
                        <a:lumOff val="0"/>
                      </a:scheme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600" b="1">
                    <a:solidFill>
                      <a:srgbClr val="17365D"/>
                    </a:solidFill>
                    <a:effectLst/>
                    <a:latin typeface="Cambria"/>
                    <a:ea typeface="ＭＳ 明朝"/>
                    <a:cs typeface="Arial"/>
                  </a:rPr>
                  <a:t>Child 23</a:t>
                </a:r>
                <a:endParaRPr lang="en-GB" sz="1000">
                  <a:effectLst/>
                  <a:latin typeface="Cambria"/>
                  <a:ea typeface="ＭＳ 明朝"/>
                  <a:cs typeface="Times New Roman"/>
                </a:endParaRPr>
              </a:p>
            </p:txBody>
          </p:sp>
          <p:sp>
            <p:nvSpPr>
              <p:cNvPr id="67" name="AutoShape 8875"/>
              <p:cNvSpPr>
                <a:spLocks noChangeArrowheads="1"/>
              </p:cNvSpPr>
              <p:nvPr/>
            </p:nvSpPr>
            <p:spPr bwMode="auto">
              <a:xfrm>
                <a:off x="4013" y="10627"/>
                <a:ext cx="772" cy="303"/>
              </a:xfrm>
              <a:prstGeom prst="flowChartProcess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2">
                        <a:lumMod val="40000"/>
                        <a:lumOff val="60000"/>
                      </a:schemeClr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accent1">
                        <a:lumMod val="75000"/>
                        <a:lumOff val="0"/>
                      </a:scheme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600" b="1">
                    <a:solidFill>
                      <a:srgbClr val="17365D"/>
                    </a:solidFill>
                    <a:effectLst/>
                    <a:latin typeface="Cambria"/>
                    <a:ea typeface="ＭＳ 明朝"/>
                    <a:cs typeface="Arial"/>
                  </a:rPr>
                  <a:t>Child 24</a:t>
                </a:r>
                <a:endParaRPr lang="en-GB" sz="1000">
                  <a:effectLst/>
                  <a:latin typeface="Cambria"/>
                  <a:ea typeface="ＭＳ 明朝"/>
                  <a:cs typeface="Times New Roman"/>
                </a:endParaRPr>
              </a:p>
            </p:txBody>
          </p:sp>
          <p:sp>
            <p:nvSpPr>
              <p:cNvPr id="68" name="AutoShape 8876"/>
              <p:cNvSpPr>
                <a:spLocks noChangeArrowheads="1"/>
              </p:cNvSpPr>
              <p:nvPr/>
            </p:nvSpPr>
            <p:spPr bwMode="auto">
              <a:xfrm>
                <a:off x="4013" y="10896"/>
                <a:ext cx="772" cy="302"/>
              </a:xfrm>
              <a:prstGeom prst="flowChartProcess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2">
                        <a:lumMod val="40000"/>
                        <a:lumOff val="60000"/>
                      </a:schemeClr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accent1">
                        <a:lumMod val="75000"/>
                        <a:lumOff val="0"/>
                      </a:scheme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600" b="1">
                    <a:solidFill>
                      <a:srgbClr val="17365D"/>
                    </a:solidFill>
                    <a:effectLst/>
                    <a:latin typeface="Cambria"/>
                    <a:ea typeface="ＭＳ 明朝"/>
                    <a:cs typeface="Arial"/>
                  </a:rPr>
                  <a:t>Child 25</a:t>
                </a:r>
                <a:endParaRPr lang="en-GB" sz="1000">
                  <a:effectLst/>
                  <a:latin typeface="Cambria"/>
                  <a:ea typeface="ＭＳ 明朝"/>
                  <a:cs typeface="Times New Roman"/>
                </a:endParaRPr>
              </a:p>
            </p:txBody>
          </p:sp>
          <p:sp>
            <p:nvSpPr>
              <p:cNvPr id="69" name="AutoShape 8877"/>
              <p:cNvSpPr>
                <a:spLocks noChangeArrowheads="1"/>
              </p:cNvSpPr>
              <p:nvPr/>
            </p:nvSpPr>
            <p:spPr bwMode="auto">
              <a:xfrm>
                <a:off x="4013" y="11164"/>
                <a:ext cx="772" cy="303"/>
              </a:xfrm>
              <a:prstGeom prst="flowChartProcess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2">
                        <a:lumMod val="40000"/>
                        <a:lumOff val="60000"/>
                      </a:schemeClr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accent1">
                        <a:lumMod val="75000"/>
                        <a:lumOff val="0"/>
                      </a:scheme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600" b="1">
                    <a:solidFill>
                      <a:srgbClr val="17365D"/>
                    </a:solidFill>
                    <a:effectLst/>
                    <a:latin typeface="Cambria"/>
                    <a:ea typeface="ＭＳ 明朝"/>
                    <a:cs typeface="Arial"/>
                  </a:rPr>
                  <a:t>Child 26</a:t>
                </a:r>
                <a:endParaRPr lang="en-GB" sz="1000">
                  <a:effectLst/>
                  <a:latin typeface="Cambria"/>
                  <a:ea typeface="ＭＳ 明朝"/>
                  <a:cs typeface="Times New Roman"/>
                </a:endParaRPr>
              </a:p>
            </p:txBody>
          </p:sp>
          <p:sp>
            <p:nvSpPr>
              <p:cNvPr id="70" name="AutoShape 8878"/>
              <p:cNvSpPr>
                <a:spLocks noChangeArrowheads="1"/>
              </p:cNvSpPr>
              <p:nvPr/>
            </p:nvSpPr>
            <p:spPr bwMode="auto">
              <a:xfrm>
                <a:off x="4013" y="11433"/>
                <a:ext cx="772" cy="302"/>
              </a:xfrm>
              <a:prstGeom prst="flowChartProcess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2">
                        <a:lumMod val="40000"/>
                        <a:lumOff val="60000"/>
                      </a:schemeClr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accent1">
                        <a:lumMod val="75000"/>
                        <a:lumOff val="0"/>
                      </a:scheme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600" b="1">
                    <a:solidFill>
                      <a:srgbClr val="17365D"/>
                    </a:solidFill>
                    <a:effectLst/>
                    <a:latin typeface="Cambria"/>
                    <a:ea typeface="ＭＳ 明朝"/>
                    <a:cs typeface="Arial"/>
                  </a:rPr>
                  <a:t>Child 27</a:t>
                </a:r>
                <a:endParaRPr lang="en-GB" sz="1000">
                  <a:effectLst/>
                  <a:latin typeface="Cambria"/>
                  <a:ea typeface="ＭＳ 明朝"/>
                  <a:cs typeface="Times New Roman"/>
                </a:endParaRPr>
              </a:p>
            </p:txBody>
          </p:sp>
        </p:grpSp>
        <p:grpSp>
          <p:nvGrpSpPr>
            <p:cNvPr id="25" name="Group 24"/>
            <p:cNvGrpSpPr>
              <a:grpSpLocks/>
            </p:cNvGrpSpPr>
            <p:nvPr/>
          </p:nvGrpSpPr>
          <p:grpSpPr bwMode="auto">
            <a:xfrm>
              <a:off x="7354" y="9675"/>
              <a:ext cx="772" cy="2305"/>
              <a:chOff x="4013" y="9553"/>
              <a:chExt cx="772" cy="2305"/>
            </a:xfrm>
          </p:grpSpPr>
          <p:sp>
            <p:nvSpPr>
              <p:cNvPr id="53" name="Rectangle 52"/>
              <p:cNvSpPr>
                <a:spLocks noChangeArrowheads="1"/>
              </p:cNvSpPr>
              <p:nvPr/>
            </p:nvSpPr>
            <p:spPr bwMode="auto">
              <a:xfrm>
                <a:off x="4041" y="9576"/>
                <a:ext cx="715" cy="22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9525">
                <a:solidFill>
                  <a:schemeClr val="tx2">
                    <a:lumMod val="75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4" name="AutoShape 8881"/>
              <p:cNvSpPr>
                <a:spLocks noChangeArrowheads="1"/>
              </p:cNvSpPr>
              <p:nvPr/>
            </p:nvSpPr>
            <p:spPr bwMode="auto">
              <a:xfrm>
                <a:off x="4013" y="9553"/>
                <a:ext cx="772" cy="302"/>
              </a:xfrm>
              <a:prstGeom prst="flowChartProcess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2">
                        <a:lumMod val="40000"/>
                        <a:lumOff val="60000"/>
                      </a:schemeClr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accent1">
                        <a:lumMod val="75000"/>
                        <a:lumOff val="0"/>
                      </a:scheme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600" b="1">
                    <a:solidFill>
                      <a:srgbClr val="17365D"/>
                    </a:solidFill>
                    <a:effectLst/>
                    <a:latin typeface="Cambria"/>
                    <a:ea typeface="ＭＳ 明朝"/>
                    <a:cs typeface="Arial"/>
                  </a:rPr>
                  <a:t>Child 28</a:t>
                </a:r>
                <a:endParaRPr lang="en-GB" sz="1000">
                  <a:effectLst/>
                  <a:latin typeface="Cambria"/>
                  <a:ea typeface="ＭＳ 明朝"/>
                  <a:cs typeface="Times New Roman"/>
                </a:endParaRPr>
              </a:p>
            </p:txBody>
          </p:sp>
          <p:sp>
            <p:nvSpPr>
              <p:cNvPr id="55" name="AutoShape 8882"/>
              <p:cNvSpPr>
                <a:spLocks noChangeArrowheads="1"/>
              </p:cNvSpPr>
              <p:nvPr/>
            </p:nvSpPr>
            <p:spPr bwMode="auto">
              <a:xfrm>
                <a:off x="4013" y="9822"/>
                <a:ext cx="772" cy="302"/>
              </a:xfrm>
              <a:prstGeom prst="flowChartProcess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2">
                        <a:lumMod val="40000"/>
                        <a:lumOff val="60000"/>
                      </a:schemeClr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accent1">
                        <a:lumMod val="75000"/>
                        <a:lumOff val="0"/>
                      </a:scheme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600" b="1">
                    <a:solidFill>
                      <a:srgbClr val="17365D"/>
                    </a:solidFill>
                    <a:effectLst/>
                    <a:latin typeface="Cambria"/>
                    <a:ea typeface="ＭＳ 明朝"/>
                    <a:cs typeface="Arial"/>
                  </a:rPr>
                  <a:t>Child 29</a:t>
                </a:r>
                <a:endParaRPr lang="en-GB" sz="1000">
                  <a:effectLst/>
                  <a:latin typeface="Cambria"/>
                  <a:ea typeface="ＭＳ 明朝"/>
                  <a:cs typeface="Times New Roman"/>
                </a:endParaRPr>
              </a:p>
            </p:txBody>
          </p:sp>
          <p:sp>
            <p:nvSpPr>
              <p:cNvPr id="56" name="AutoShape 8883"/>
              <p:cNvSpPr>
                <a:spLocks noChangeArrowheads="1"/>
              </p:cNvSpPr>
              <p:nvPr/>
            </p:nvSpPr>
            <p:spPr bwMode="auto">
              <a:xfrm>
                <a:off x="4013" y="10090"/>
                <a:ext cx="772" cy="302"/>
              </a:xfrm>
              <a:prstGeom prst="flowChartProcess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2">
                        <a:lumMod val="40000"/>
                        <a:lumOff val="60000"/>
                      </a:schemeClr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accent1">
                        <a:lumMod val="75000"/>
                        <a:lumOff val="0"/>
                      </a:scheme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600" b="1">
                    <a:solidFill>
                      <a:srgbClr val="17365D"/>
                    </a:solidFill>
                    <a:effectLst/>
                    <a:latin typeface="Cambria"/>
                    <a:ea typeface="ＭＳ 明朝"/>
                    <a:cs typeface="Arial"/>
                  </a:rPr>
                  <a:t>Child 30</a:t>
                </a:r>
                <a:endParaRPr lang="en-GB" sz="1000">
                  <a:effectLst/>
                  <a:latin typeface="Cambria"/>
                  <a:ea typeface="ＭＳ 明朝"/>
                  <a:cs typeface="Times New Roman"/>
                </a:endParaRPr>
              </a:p>
            </p:txBody>
          </p:sp>
          <p:sp>
            <p:nvSpPr>
              <p:cNvPr id="57" name="AutoShape 8884"/>
              <p:cNvSpPr>
                <a:spLocks noChangeArrowheads="1"/>
              </p:cNvSpPr>
              <p:nvPr/>
            </p:nvSpPr>
            <p:spPr bwMode="auto">
              <a:xfrm>
                <a:off x="4013" y="10359"/>
                <a:ext cx="772" cy="302"/>
              </a:xfrm>
              <a:prstGeom prst="flowChartProcess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2">
                        <a:lumMod val="40000"/>
                        <a:lumOff val="60000"/>
                      </a:schemeClr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accent1">
                        <a:lumMod val="75000"/>
                        <a:lumOff val="0"/>
                      </a:scheme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600" b="1">
                    <a:solidFill>
                      <a:srgbClr val="17365D"/>
                    </a:solidFill>
                    <a:effectLst/>
                    <a:latin typeface="Cambria"/>
                    <a:ea typeface="ＭＳ 明朝"/>
                    <a:cs typeface="Arial"/>
                  </a:rPr>
                  <a:t>Child 31</a:t>
                </a:r>
                <a:endParaRPr lang="en-GB" sz="1000">
                  <a:effectLst/>
                  <a:latin typeface="Cambria"/>
                  <a:ea typeface="ＭＳ 明朝"/>
                  <a:cs typeface="Times New Roman"/>
                </a:endParaRPr>
              </a:p>
            </p:txBody>
          </p:sp>
          <p:sp>
            <p:nvSpPr>
              <p:cNvPr id="58" name="AutoShape 8885"/>
              <p:cNvSpPr>
                <a:spLocks noChangeArrowheads="1"/>
              </p:cNvSpPr>
              <p:nvPr/>
            </p:nvSpPr>
            <p:spPr bwMode="auto">
              <a:xfrm>
                <a:off x="4013" y="10627"/>
                <a:ext cx="772" cy="303"/>
              </a:xfrm>
              <a:prstGeom prst="flowChartProcess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2">
                        <a:lumMod val="40000"/>
                        <a:lumOff val="60000"/>
                      </a:schemeClr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accent1">
                        <a:lumMod val="75000"/>
                        <a:lumOff val="0"/>
                      </a:scheme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600" b="1">
                    <a:solidFill>
                      <a:srgbClr val="17365D"/>
                    </a:solidFill>
                    <a:effectLst/>
                    <a:latin typeface="Cambria"/>
                    <a:ea typeface="ＭＳ 明朝"/>
                    <a:cs typeface="Arial"/>
                  </a:rPr>
                  <a:t>Child 32</a:t>
                </a:r>
                <a:endParaRPr lang="en-GB" sz="1000">
                  <a:effectLst/>
                  <a:latin typeface="Cambria"/>
                  <a:ea typeface="ＭＳ 明朝"/>
                  <a:cs typeface="Times New Roman"/>
                </a:endParaRPr>
              </a:p>
            </p:txBody>
          </p:sp>
          <p:sp>
            <p:nvSpPr>
              <p:cNvPr id="59" name="AutoShape 8886"/>
              <p:cNvSpPr>
                <a:spLocks noChangeArrowheads="1"/>
              </p:cNvSpPr>
              <p:nvPr/>
            </p:nvSpPr>
            <p:spPr bwMode="auto">
              <a:xfrm>
                <a:off x="4013" y="10896"/>
                <a:ext cx="772" cy="302"/>
              </a:xfrm>
              <a:prstGeom prst="flowChartProcess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2">
                        <a:lumMod val="40000"/>
                        <a:lumOff val="60000"/>
                      </a:schemeClr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accent1">
                        <a:lumMod val="75000"/>
                        <a:lumOff val="0"/>
                      </a:scheme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1000">
                    <a:effectLst/>
                    <a:latin typeface="Cambria"/>
                    <a:ea typeface="ＭＳ 明朝"/>
                    <a:cs typeface="Times New Roman"/>
                  </a:rPr>
                  <a:t> </a:t>
                </a:r>
                <a:endParaRPr lang="en-GB" sz="1000">
                  <a:effectLst/>
                  <a:latin typeface="Cambria"/>
                  <a:ea typeface="ＭＳ 明朝"/>
                  <a:cs typeface="Times New Roman"/>
                </a:endParaRPr>
              </a:p>
            </p:txBody>
          </p:sp>
          <p:sp>
            <p:nvSpPr>
              <p:cNvPr id="60" name="AutoShape 8887"/>
              <p:cNvSpPr>
                <a:spLocks noChangeArrowheads="1"/>
              </p:cNvSpPr>
              <p:nvPr/>
            </p:nvSpPr>
            <p:spPr bwMode="auto">
              <a:xfrm>
                <a:off x="4013" y="11164"/>
                <a:ext cx="772" cy="303"/>
              </a:xfrm>
              <a:prstGeom prst="flowChartProcess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2">
                        <a:lumMod val="40000"/>
                        <a:lumOff val="60000"/>
                      </a:schemeClr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accent1">
                        <a:lumMod val="75000"/>
                        <a:lumOff val="0"/>
                      </a:scheme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1000">
                    <a:effectLst/>
                    <a:latin typeface="Cambria"/>
                    <a:ea typeface="ＭＳ 明朝"/>
                    <a:cs typeface="Times New Roman"/>
                  </a:rPr>
                  <a:t> </a:t>
                </a:r>
                <a:endParaRPr lang="en-GB" sz="1000">
                  <a:effectLst/>
                  <a:latin typeface="Cambria"/>
                  <a:ea typeface="ＭＳ 明朝"/>
                  <a:cs typeface="Times New Roman"/>
                </a:endParaRPr>
              </a:p>
            </p:txBody>
          </p:sp>
          <p:sp>
            <p:nvSpPr>
              <p:cNvPr id="61" name="AutoShape 8888"/>
              <p:cNvSpPr>
                <a:spLocks noChangeArrowheads="1"/>
              </p:cNvSpPr>
              <p:nvPr/>
            </p:nvSpPr>
            <p:spPr bwMode="auto">
              <a:xfrm>
                <a:off x="4013" y="11433"/>
                <a:ext cx="772" cy="302"/>
              </a:xfrm>
              <a:prstGeom prst="flowChartProcess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2">
                        <a:lumMod val="40000"/>
                        <a:lumOff val="60000"/>
                      </a:schemeClr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accent1">
                        <a:lumMod val="75000"/>
                        <a:lumOff val="0"/>
                      </a:scheme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1000">
                    <a:effectLst/>
                    <a:latin typeface="Cambria"/>
                    <a:ea typeface="ＭＳ 明朝"/>
                    <a:cs typeface="Times New Roman"/>
                  </a:rPr>
                  <a:t> </a:t>
                </a:r>
                <a:endParaRPr lang="en-GB" sz="1000">
                  <a:effectLst/>
                  <a:latin typeface="Cambria"/>
                  <a:ea typeface="ＭＳ 明朝"/>
                  <a:cs typeface="Times New Roman"/>
                </a:endParaRPr>
              </a:p>
            </p:txBody>
          </p:sp>
        </p:grpSp>
        <p:grpSp>
          <p:nvGrpSpPr>
            <p:cNvPr id="26" name="Group 25"/>
            <p:cNvGrpSpPr>
              <a:grpSpLocks/>
            </p:cNvGrpSpPr>
            <p:nvPr/>
          </p:nvGrpSpPr>
          <p:grpSpPr bwMode="auto">
            <a:xfrm>
              <a:off x="8198" y="9675"/>
              <a:ext cx="772" cy="2305"/>
              <a:chOff x="4013" y="9553"/>
              <a:chExt cx="772" cy="2305"/>
            </a:xfrm>
          </p:grpSpPr>
          <p:sp>
            <p:nvSpPr>
              <p:cNvPr id="44" name="Rectangle 43"/>
              <p:cNvSpPr>
                <a:spLocks noChangeArrowheads="1"/>
              </p:cNvSpPr>
              <p:nvPr/>
            </p:nvSpPr>
            <p:spPr bwMode="auto">
              <a:xfrm>
                <a:off x="4041" y="9576"/>
                <a:ext cx="715" cy="22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9525">
                <a:solidFill>
                  <a:schemeClr val="tx2">
                    <a:lumMod val="75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5" name="AutoShape 8891"/>
              <p:cNvSpPr>
                <a:spLocks noChangeArrowheads="1"/>
              </p:cNvSpPr>
              <p:nvPr/>
            </p:nvSpPr>
            <p:spPr bwMode="auto">
              <a:xfrm>
                <a:off x="4013" y="9553"/>
                <a:ext cx="772" cy="302"/>
              </a:xfrm>
              <a:prstGeom prst="flowChartProcess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2">
                        <a:lumMod val="40000"/>
                        <a:lumOff val="60000"/>
                      </a:schemeClr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accent1">
                        <a:lumMod val="75000"/>
                        <a:lumOff val="0"/>
                      </a:scheme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600" b="1">
                    <a:solidFill>
                      <a:srgbClr val="17365D"/>
                    </a:solidFill>
                    <a:effectLst/>
                    <a:latin typeface="Cambria"/>
                    <a:ea typeface="ＭＳ 明朝"/>
                    <a:cs typeface="Arial"/>
                  </a:rPr>
                  <a:t>Child 33</a:t>
                </a:r>
                <a:endParaRPr lang="en-GB" sz="1000">
                  <a:effectLst/>
                  <a:latin typeface="Cambria"/>
                  <a:ea typeface="ＭＳ 明朝"/>
                  <a:cs typeface="Times New Roman"/>
                </a:endParaRPr>
              </a:p>
            </p:txBody>
          </p:sp>
          <p:sp>
            <p:nvSpPr>
              <p:cNvPr id="46" name="AutoShape 8892"/>
              <p:cNvSpPr>
                <a:spLocks noChangeArrowheads="1"/>
              </p:cNvSpPr>
              <p:nvPr/>
            </p:nvSpPr>
            <p:spPr bwMode="auto">
              <a:xfrm>
                <a:off x="4013" y="9822"/>
                <a:ext cx="772" cy="302"/>
              </a:xfrm>
              <a:prstGeom prst="flowChartProcess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2">
                        <a:lumMod val="40000"/>
                        <a:lumOff val="60000"/>
                      </a:schemeClr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accent1">
                        <a:lumMod val="75000"/>
                        <a:lumOff val="0"/>
                      </a:scheme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600" b="1">
                    <a:solidFill>
                      <a:srgbClr val="17365D"/>
                    </a:solidFill>
                    <a:effectLst/>
                    <a:latin typeface="Cambria"/>
                    <a:ea typeface="ＭＳ 明朝"/>
                    <a:cs typeface="Arial"/>
                  </a:rPr>
                  <a:t>Child 34</a:t>
                </a:r>
                <a:endParaRPr lang="en-GB" sz="1000">
                  <a:effectLst/>
                  <a:latin typeface="Cambria"/>
                  <a:ea typeface="ＭＳ 明朝"/>
                  <a:cs typeface="Times New Roman"/>
                </a:endParaRPr>
              </a:p>
            </p:txBody>
          </p:sp>
          <p:sp>
            <p:nvSpPr>
              <p:cNvPr id="47" name="AutoShape 8893"/>
              <p:cNvSpPr>
                <a:spLocks noChangeArrowheads="1"/>
              </p:cNvSpPr>
              <p:nvPr/>
            </p:nvSpPr>
            <p:spPr bwMode="auto">
              <a:xfrm>
                <a:off x="4013" y="10090"/>
                <a:ext cx="772" cy="302"/>
              </a:xfrm>
              <a:prstGeom prst="flowChartProcess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2">
                        <a:lumMod val="40000"/>
                        <a:lumOff val="60000"/>
                      </a:schemeClr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accent1">
                        <a:lumMod val="75000"/>
                        <a:lumOff val="0"/>
                      </a:scheme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600" b="1">
                    <a:solidFill>
                      <a:srgbClr val="17365D"/>
                    </a:solidFill>
                    <a:effectLst/>
                    <a:latin typeface="Cambria"/>
                    <a:ea typeface="ＭＳ 明朝"/>
                    <a:cs typeface="Arial"/>
                  </a:rPr>
                  <a:t>Child 35</a:t>
                </a:r>
                <a:endParaRPr lang="en-GB" sz="1000">
                  <a:effectLst/>
                  <a:latin typeface="Cambria"/>
                  <a:ea typeface="ＭＳ 明朝"/>
                  <a:cs typeface="Times New Roman"/>
                </a:endParaRPr>
              </a:p>
            </p:txBody>
          </p:sp>
          <p:sp>
            <p:nvSpPr>
              <p:cNvPr id="48" name="AutoShape 8894"/>
              <p:cNvSpPr>
                <a:spLocks noChangeArrowheads="1"/>
              </p:cNvSpPr>
              <p:nvPr/>
            </p:nvSpPr>
            <p:spPr bwMode="auto">
              <a:xfrm>
                <a:off x="4013" y="10359"/>
                <a:ext cx="772" cy="302"/>
              </a:xfrm>
              <a:prstGeom prst="flowChartProcess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2">
                        <a:lumMod val="40000"/>
                        <a:lumOff val="60000"/>
                      </a:schemeClr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accent1">
                        <a:lumMod val="75000"/>
                        <a:lumOff val="0"/>
                      </a:scheme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600" b="1">
                    <a:solidFill>
                      <a:srgbClr val="17365D"/>
                    </a:solidFill>
                    <a:effectLst/>
                    <a:latin typeface="Cambria"/>
                    <a:ea typeface="ＭＳ 明朝"/>
                    <a:cs typeface="Arial"/>
                  </a:rPr>
                  <a:t>Child 36</a:t>
                </a:r>
                <a:endParaRPr lang="en-GB" sz="1000">
                  <a:effectLst/>
                  <a:latin typeface="Cambria"/>
                  <a:ea typeface="ＭＳ 明朝"/>
                  <a:cs typeface="Times New Roman"/>
                </a:endParaRPr>
              </a:p>
            </p:txBody>
          </p:sp>
          <p:sp>
            <p:nvSpPr>
              <p:cNvPr id="49" name="AutoShape 8895"/>
              <p:cNvSpPr>
                <a:spLocks noChangeArrowheads="1"/>
              </p:cNvSpPr>
              <p:nvPr/>
            </p:nvSpPr>
            <p:spPr bwMode="auto">
              <a:xfrm>
                <a:off x="4013" y="10627"/>
                <a:ext cx="772" cy="303"/>
              </a:xfrm>
              <a:prstGeom prst="flowChartProcess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2">
                        <a:lumMod val="40000"/>
                        <a:lumOff val="60000"/>
                      </a:schemeClr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accent1">
                        <a:lumMod val="75000"/>
                        <a:lumOff val="0"/>
                      </a:scheme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600" b="1">
                    <a:solidFill>
                      <a:srgbClr val="17365D"/>
                    </a:solidFill>
                    <a:effectLst/>
                    <a:latin typeface="Cambria"/>
                    <a:ea typeface="ＭＳ 明朝"/>
                    <a:cs typeface="Arial"/>
                  </a:rPr>
                  <a:t>Child 37</a:t>
                </a:r>
                <a:endParaRPr lang="en-GB" sz="1000">
                  <a:effectLst/>
                  <a:latin typeface="Cambria"/>
                  <a:ea typeface="ＭＳ 明朝"/>
                  <a:cs typeface="Times New Roman"/>
                </a:endParaRPr>
              </a:p>
            </p:txBody>
          </p:sp>
          <p:sp>
            <p:nvSpPr>
              <p:cNvPr id="50" name="AutoShape 8896"/>
              <p:cNvSpPr>
                <a:spLocks noChangeArrowheads="1"/>
              </p:cNvSpPr>
              <p:nvPr/>
            </p:nvSpPr>
            <p:spPr bwMode="auto">
              <a:xfrm>
                <a:off x="4013" y="10896"/>
                <a:ext cx="772" cy="302"/>
              </a:xfrm>
              <a:prstGeom prst="flowChartProcess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2">
                        <a:lumMod val="40000"/>
                        <a:lumOff val="60000"/>
                      </a:schemeClr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accent1">
                        <a:lumMod val="75000"/>
                        <a:lumOff val="0"/>
                      </a:scheme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600" b="1">
                    <a:solidFill>
                      <a:srgbClr val="17365D"/>
                    </a:solidFill>
                    <a:effectLst/>
                    <a:latin typeface="Cambria"/>
                    <a:ea typeface="ＭＳ 明朝"/>
                    <a:cs typeface="Arial"/>
                  </a:rPr>
                  <a:t>Child 38</a:t>
                </a:r>
                <a:endParaRPr lang="en-GB" sz="1000">
                  <a:effectLst/>
                  <a:latin typeface="Cambria"/>
                  <a:ea typeface="ＭＳ 明朝"/>
                  <a:cs typeface="Times New Roman"/>
                </a:endParaRPr>
              </a:p>
            </p:txBody>
          </p:sp>
          <p:sp>
            <p:nvSpPr>
              <p:cNvPr id="51" name="AutoShape 8897"/>
              <p:cNvSpPr>
                <a:spLocks noChangeArrowheads="1"/>
              </p:cNvSpPr>
              <p:nvPr/>
            </p:nvSpPr>
            <p:spPr bwMode="auto">
              <a:xfrm>
                <a:off x="4013" y="11164"/>
                <a:ext cx="772" cy="303"/>
              </a:xfrm>
              <a:prstGeom prst="flowChartProcess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2">
                        <a:lumMod val="40000"/>
                        <a:lumOff val="60000"/>
                      </a:schemeClr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accent1">
                        <a:lumMod val="75000"/>
                        <a:lumOff val="0"/>
                      </a:scheme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1000">
                    <a:effectLst/>
                    <a:latin typeface="Cambria"/>
                    <a:ea typeface="ＭＳ 明朝"/>
                    <a:cs typeface="Times New Roman"/>
                  </a:rPr>
                  <a:t> </a:t>
                </a:r>
                <a:endParaRPr lang="en-GB" sz="1000">
                  <a:effectLst/>
                  <a:latin typeface="Cambria"/>
                  <a:ea typeface="ＭＳ 明朝"/>
                  <a:cs typeface="Times New Roman"/>
                </a:endParaRPr>
              </a:p>
            </p:txBody>
          </p:sp>
          <p:sp>
            <p:nvSpPr>
              <p:cNvPr id="52" name="AutoShape 8898"/>
              <p:cNvSpPr>
                <a:spLocks noChangeArrowheads="1"/>
              </p:cNvSpPr>
              <p:nvPr/>
            </p:nvSpPr>
            <p:spPr bwMode="auto">
              <a:xfrm>
                <a:off x="4013" y="11433"/>
                <a:ext cx="772" cy="302"/>
              </a:xfrm>
              <a:prstGeom prst="flowChartProcess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2">
                        <a:lumMod val="40000"/>
                        <a:lumOff val="60000"/>
                      </a:schemeClr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accent1">
                        <a:lumMod val="75000"/>
                        <a:lumOff val="0"/>
                      </a:scheme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1000">
                    <a:effectLst/>
                    <a:latin typeface="Cambria"/>
                    <a:ea typeface="ＭＳ 明朝"/>
                    <a:cs typeface="Times New Roman"/>
                  </a:rPr>
                  <a:t> </a:t>
                </a:r>
                <a:endParaRPr lang="en-GB" sz="1000">
                  <a:effectLst/>
                  <a:latin typeface="Cambria"/>
                  <a:ea typeface="ＭＳ 明朝"/>
                  <a:cs typeface="Times New Roman"/>
                </a:endParaRPr>
              </a:p>
            </p:txBody>
          </p:sp>
        </p:grpSp>
        <p:grpSp>
          <p:nvGrpSpPr>
            <p:cNvPr id="27" name="Group 26"/>
            <p:cNvGrpSpPr>
              <a:grpSpLocks/>
            </p:cNvGrpSpPr>
            <p:nvPr/>
          </p:nvGrpSpPr>
          <p:grpSpPr bwMode="auto">
            <a:xfrm>
              <a:off x="9888" y="9675"/>
              <a:ext cx="772" cy="2305"/>
              <a:chOff x="4013" y="9553"/>
              <a:chExt cx="772" cy="2305"/>
            </a:xfrm>
          </p:grpSpPr>
          <p:sp>
            <p:nvSpPr>
              <p:cNvPr id="35" name="Rectangle 34"/>
              <p:cNvSpPr>
                <a:spLocks noChangeArrowheads="1"/>
              </p:cNvSpPr>
              <p:nvPr/>
            </p:nvSpPr>
            <p:spPr bwMode="auto">
              <a:xfrm>
                <a:off x="4041" y="9576"/>
                <a:ext cx="715" cy="22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9525">
                <a:solidFill>
                  <a:schemeClr val="tx2">
                    <a:lumMod val="75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6" name="AutoShape 8911"/>
              <p:cNvSpPr>
                <a:spLocks noChangeArrowheads="1"/>
              </p:cNvSpPr>
              <p:nvPr/>
            </p:nvSpPr>
            <p:spPr bwMode="auto">
              <a:xfrm>
                <a:off x="4013" y="9553"/>
                <a:ext cx="772" cy="302"/>
              </a:xfrm>
              <a:prstGeom prst="flowChartProcess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2">
                        <a:lumMod val="40000"/>
                        <a:lumOff val="60000"/>
                      </a:schemeClr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accent1">
                        <a:lumMod val="75000"/>
                        <a:lumOff val="0"/>
                      </a:scheme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600" b="1">
                    <a:solidFill>
                      <a:srgbClr val="17365D"/>
                    </a:solidFill>
                    <a:effectLst/>
                    <a:latin typeface="Cambria"/>
                    <a:ea typeface="ＭＳ 明朝"/>
                    <a:cs typeface="Arial"/>
                  </a:rPr>
                  <a:t>Child </a:t>
                </a:r>
                <a:r>
                  <a:rPr lang="en-US" sz="600" b="1" i="1">
                    <a:solidFill>
                      <a:srgbClr val="17365D"/>
                    </a:solidFill>
                    <a:effectLst/>
                    <a:latin typeface="Cambria"/>
                    <a:ea typeface="ＭＳ 明朝"/>
                    <a:cs typeface="Arial"/>
                  </a:rPr>
                  <a:t>a</a:t>
                </a:r>
                <a:endParaRPr lang="en-GB" sz="1000">
                  <a:effectLst/>
                  <a:latin typeface="Cambria"/>
                  <a:ea typeface="ＭＳ 明朝"/>
                  <a:cs typeface="Times New Roman"/>
                </a:endParaRPr>
              </a:p>
            </p:txBody>
          </p:sp>
          <p:sp>
            <p:nvSpPr>
              <p:cNvPr id="37" name="AutoShape 8912"/>
              <p:cNvSpPr>
                <a:spLocks noChangeArrowheads="1"/>
              </p:cNvSpPr>
              <p:nvPr/>
            </p:nvSpPr>
            <p:spPr bwMode="auto">
              <a:xfrm>
                <a:off x="4013" y="9822"/>
                <a:ext cx="772" cy="302"/>
              </a:xfrm>
              <a:prstGeom prst="flowChartProcess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2">
                        <a:lumMod val="40000"/>
                        <a:lumOff val="60000"/>
                      </a:schemeClr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accent1">
                        <a:lumMod val="75000"/>
                        <a:lumOff val="0"/>
                      </a:scheme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600" b="1">
                    <a:solidFill>
                      <a:srgbClr val="17365D"/>
                    </a:solidFill>
                    <a:effectLst/>
                    <a:latin typeface="Cambria"/>
                    <a:ea typeface="ＭＳ 明朝"/>
                    <a:cs typeface="Arial"/>
                  </a:rPr>
                  <a:t>Child </a:t>
                </a:r>
                <a:r>
                  <a:rPr lang="en-US" sz="600" b="1" i="1">
                    <a:solidFill>
                      <a:srgbClr val="17365D"/>
                    </a:solidFill>
                    <a:effectLst/>
                    <a:latin typeface="Cambria"/>
                    <a:ea typeface="ＭＳ 明朝"/>
                    <a:cs typeface="Arial"/>
                  </a:rPr>
                  <a:t>b</a:t>
                </a:r>
                <a:endParaRPr lang="en-GB" sz="1000">
                  <a:effectLst/>
                  <a:latin typeface="Cambria"/>
                  <a:ea typeface="ＭＳ 明朝"/>
                  <a:cs typeface="Times New Roman"/>
                </a:endParaRPr>
              </a:p>
            </p:txBody>
          </p:sp>
          <p:sp>
            <p:nvSpPr>
              <p:cNvPr id="38" name="AutoShape 8913"/>
              <p:cNvSpPr>
                <a:spLocks noChangeArrowheads="1"/>
              </p:cNvSpPr>
              <p:nvPr/>
            </p:nvSpPr>
            <p:spPr bwMode="auto">
              <a:xfrm>
                <a:off x="4013" y="10090"/>
                <a:ext cx="772" cy="302"/>
              </a:xfrm>
              <a:prstGeom prst="flowChartProcess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2">
                        <a:lumMod val="40000"/>
                        <a:lumOff val="60000"/>
                      </a:schemeClr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accent1">
                        <a:lumMod val="75000"/>
                        <a:lumOff val="0"/>
                      </a:scheme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600" b="1">
                    <a:solidFill>
                      <a:srgbClr val="17365D"/>
                    </a:solidFill>
                    <a:effectLst/>
                    <a:latin typeface="Cambria"/>
                    <a:ea typeface="ＭＳ 明朝"/>
                    <a:cs typeface="Arial"/>
                  </a:rPr>
                  <a:t>Child </a:t>
                </a:r>
                <a:r>
                  <a:rPr lang="en-US" sz="600" b="1" i="1">
                    <a:solidFill>
                      <a:srgbClr val="17365D"/>
                    </a:solidFill>
                    <a:effectLst/>
                    <a:latin typeface="Cambria"/>
                    <a:ea typeface="ＭＳ 明朝"/>
                    <a:cs typeface="Arial"/>
                  </a:rPr>
                  <a:t>c</a:t>
                </a:r>
                <a:endParaRPr lang="en-GB" sz="1000">
                  <a:effectLst/>
                  <a:latin typeface="Cambria"/>
                  <a:ea typeface="ＭＳ 明朝"/>
                  <a:cs typeface="Times New Roman"/>
                </a:endParaRPr>
              </a:p>
            </p:txBody>
          </p:sp>
          <p:sp>
            <p:nvSpPr>
              <p:cNvPr id="39" name="AutoShape 8914"/>
              <p:cNvSpPr>
                <a:spLocks noChangeArrowheads="1"/>
              </p:cNvSpPr>
              <p:nvPr/>
            </p:nvSpPr>
            <p:spPr bwMode="auto">
              <a:xfrm>
                <a:off x="4013" y="10359"/>
                <a:ext cx="772" cy="302"/>
              </a:xfrm>
              <a:prstGeom prst="flowChartProcess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2">
                        <a:lumMod val="40000"/>
                        <a:lumOff val="60000"/>
                      </a:schemeClr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accent1">
                        <a:lumMod val="75000"/>
                        <a:lumOff val="0"/>
                      </a:scheme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600" b="1">
                    <a:solidFill>
                      <a:srgbClr val="17365D"/>
                    </a:solidFill>
                    <a:effectLst/>
                    <a:latin typeface="Cambria"/>
                    <a:ea typeface="ＭＳ 明朝"/>
                    <a:cs typeface="Arial"/>
                  </a:rPr>
                  <a:t>Child </a:t>
                </a:r>
                <a:r>
                  <a:rPr lang="en-US" sz="600" b="1" i="1">
                    <a:solidFill>
                      <a:srgbClr val="17365D"/>
                    </a:solidFill>
                    <a:effectLst/>
                    <a:latin typeface="Cambria"/>
                    <a:ea typeface="ＭＳ 明朝"/>
                    <a:cs typeface="Arial"/>
                  </a:rPr>
                  <a:t>d</a:t>
                </a:r>
                <a:endParaRPr lang="en-GB" sz="1000">
                  <a:effectLst/>
                  <a:latin typeface="Cambria"/>
                  <a:ea typeface="ＭＳ 明朝"/>
                  <a:cs typeface="Times New Roman"/>
                </a:endParaRPr>
              </a:p>
            </p:txBody>
          </p:sp>
          <p:sp>
            <p:nvSpPr>
              <p:cNvPr id="40" name="AutoShape 8915"/>
              <p:cNvSpPr>
                <a:spLocks noChangeArrowheads="1"/>
              </p:cNvSpPr>
              <p:nvPr/>
            </p:nvSpPr>
            <p:spPr bwMode="auto">
              <a:xfrm>
                <a:off x="4013" y="10627"/>
                <a:ext cx="772" cy="303"/>
              </a:xfrm>
              <a:prstGeom prst="flowChartProcess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2">
                        <a:lumMod val="40000"/>
                        <a:lumOff val="60000"/>
                      </a:schemeClr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accent1">
                        <a:lumMod val="75000"/>
                        <a:lumOff val="0"/>
                      </a:scheme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600" b="1">
                    <a:solidFill>
                      <a:srgbClr val="17365D"/>
                    </a:solidFill>
                    <a:effectLst/>
                    <a:latin typeface="Cambria"/>
                    <a:ea typeface="ＭＳ 明朝"/>
                    <a:cs typeface="Arial"/>
                  </a:rPr>
                  <a:t>Child </a:t>
                </a:r>
                <a:r>
                  <a:rPr lang="en-US" sz="600" b="1" i="1">
                    <a:solidFill>
                      <a:srgbClr val="17365D"/>
                    </a:solidFill>
                    <a:effectLst/>
                    <a:latin typeface="Cambria"/>
                    <a:ea typeface="ＭＳ 明朝"/>
                    <a:cs typeface="Arial"/>
                  </a:rPr>
                  <a:t>e</a:t>
                </a:r>
                <a:endParaRPr lang="en-GB" sz="1000">
                  <a:effectLst/>
                  <a:latin typeface="Cambria"/>
                  <a:ea typeface="ＭＳ 明朝"/>
                  <a:cs typeface="Times New Roman"/>
                </a:endParaRPr>
              </a:p>
            </p:txBody>
          </p:sp>
          <p:sp>
            <p:nvSpPr>
              <p:cNvPr id="41" name="AutoShape 8916"/>
              <p:cNvSpPr>
                <a:spLocks noChangeArrowheads="1"/>
              </p:cNvSpPr>
              <p:nvPr/>
            </p:nvSpPr>
            <p:spPr bwMode="auto">
              <a:xfrm>
                <a:off x="4013" y="10896"/>
                <a:ext cx="772" cy="302"/>
              </a:xfrm>
              <a:prstGeom prst="flowChartProcess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2">
                        <a:lumMod val="40000"/>
                        <a:lumOff val="60000"/>
                      </a:schemeClr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accent1">
                        <a:lumMod val="75000"/>
                        <a:lumOff val="0"/>
                      </a:scheme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1000">
                    <a:effectLst/>
                    <a:latin typeface="Cambria"/>
                    <a:ea typeface="ＭＳ 明朝"/>
                    <a:cs typeface="Times New Roman"/>
                  </a:rPr>
                  <a:t> </a:t>
                </a:r>
                <a:endParaRPr lang="en-GB" sz="1000">
                  <a:effectLst/>
                  <a:latin typeface="Cambria"/>
                  <a:ea typeface="ＭＳ 明朝"/>
                  <a:cs typeface="Times New Roman"/>
                </a:endParaRPr>
              </a:p>
            </p:txBody>
          </p:sp>
          <p:sp>
            <p:nvSpPr>
              <p:cNvPr id="42" name="AutoShape 8917"/>
              <p:cNvSpPr>
                <a:spLocks noChangeArrowheads="1"/>
              </p:cNvSpPr>
              <p:nvPr/>
            </p:nvSpPr>
            <p:spPr bwMode="auto">
              <a:xfrm>
                <a:off x="4013" y="11164"/>
                <a:ext cx="772" cy="303"/>
              </a:xfrm>
              <a:prstGeom prst="flowChartProcess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2">
                        <a:lumMod val="40000"/>
                        <a:lumOff val="60000"/>
                      </a:schemeClr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accent1">
                        <a:lumMod val="75000"/>
                        <a:lumOff val="0"/>
                      </a:scheme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1000">
                    <a:effectLst/>
                    <a:latin typeface="Cambria"/>
                    <a:ea typeface="ＭＳ 明朝"/>
                    <a:cs typeface="Times New Roman"/>
                  </a:rPr>
                  <a:t> </a:t>
                </a:r>
                <a:endParaRPr lang="en-GB" sz="1000">
                  <a:effectLst/>
                  <a:latin typeface="Cambria"/>
                  <a:ea typeface="ＭＳ 明朝"/>
                  <a:cs typeface="Times New Roman"/>
                </a:endParaRPr>
              </a:p>
            </p:txBody>
          </p:sp>
          <p:sp>
            <p:nvSpPr>
              <p:cNvPr id="43" name="AutoShape 8918"/>
              <p:cNvSpPr>
                <a:spLocks noChangeArrowheads="1"/>
              </p:cNvSpPr>
              <p:nvPr/>
            </p:nvSpPr>
            <p:spPr bwMode="auto">
              <a:xfrm>
                <a:off x="4013" y="11433"/>
                <a:ext cx="772" cy="302"/>
              </a:xfrm>
              <a:prstGeom prst="flowChartProcess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2">
                        <a:lumMod val="40000"/>
                        <a:lumOff val="60000"/>
                      </a:schemeClr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accent1">
                        <a:lumMod val="75000"/>
                        <a:lumOff val="0"/>
                      </a:scheme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1000">
                    <a:effectLst/>
                    <a:latin typeface="Cambria"/>
                    <a:ea typeface="ＭＳ 明朝"/>
                    <a:cs typeface="Times New Roman"/>
                  </a:rPr>
                  <a:t> </a:t>
                </a:r>
                <a:endParaRPr lang="en-GB" sz="1000">
                  <a:effectLst/>
                  <a:latin typeface="Cambria"/>
                  <a:ea typeface="ＭＳ 明朝"/>
                  <a:cs typeface="Times New Roman"/>
                </a:endParaRPr>
              </a:p>
            </p:txBody>
          </p:sp>
        </p:grpSp>
        <p:cxnSp>
          <p:nvCxnSpPr>
            <p:cNvPr id="28" name="AutoShape 8919"/>
            <p:cNvCxnSpPr>
              <a:cxnSpLocks noChangeShapeType="1"/>
            </p:cNvCxnSpPr>
            <p:nvPr/>
          </p:nvCxnSpPr>
          <p:spPr bwMode="auto">
            <a:xfrm rot="5400000">
              <a:off x="6713" y="9490"/>
              <a:ext cx="368" cy="1"/>
            </a:xfrm>
            <a:prstGeom prst="straightConnector1">
              <a:avLst/>
            </a:prstGeom>
            <a:noFill/>
            <a:ln w="9525">
              <a:solidFill>
                <a:schemeClr val="tx2">
                  <a:lumMod val="75000"/>
                  <a:lumOff val="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AutoShape 8920"/>
            <p:cNvCxnSpPr>
              <a:cxnSpLocks noChangeShapeType="1"/>
            </p:cNvCxnSpPr>
            <p:nvPr/>
          </p:nvCxnSpPr>
          <p:spPr bwMode="auto">
            <a:xfrm rot="5400000">
              <a:off x="7556" y="9490"/>
              <a:ext cx="368" cy="1"/>
            </a:xfrm>
            <a:prstGeom prst="straightConnector1">
              <a:avLst/>
            </a:prstGeom>
            <a:noFill/>
            <a:ln w="9525">
              <a:solidFill>
                <a:schemeClr val="tx2">
                  <a:lumMod val="75000"/>
                  <a:lumOff val="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AutoShape 8921"/>
            <p:cNvCxnSpPr>
              <a:cxnSpLocks noChangeShapeType="1"/>
            </p:cNvCxnSpPr>
            <p:nvPr/>
          </p:nvCxnSpPr>
          <p:spPr bwMode="auto">
            <a:xfrm rot="5400000">
              <a:off x="8401" y="9490"/>
              <a:ext cx="368" cy="1"/>
            </a:xfrm>
            <a:prstGeom prst="bentConnector3">
              <a:avLst>
                <a:gd name="adj1" fmla="val 49847"/>
              </a:avLst>
            </a:prstGeom>
            <a:noFill/>
            <a:ln w="9525">
              <a:solidFill>
                <a:schemeClr val="tx2">
                  <a:lumMod val="75000"/>
                  <a:lumOff val="0"/>
                </a:schemeClr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AutoShape 8923"/>
            <p:cNvCxnSpPr>
              <a:cxnSpLocks noChangeShapeType="1"/>
            </p:cNvCxnSpPr>
            <p:nvPr/>
          </p:nvCxnSpPr>
          <p:spPr bwMode="auto">
            <a:xfrm rot="5400000">
              <a:off x="10091" y="9490"/>
              <a:ext cx="368" cy="1"/>
            </a:xfrm>
            <a:prstGeom prst="straightConnector1">
              <a:avLst/>
            </a:prstGeom>
            <a:noFill/>
            <a:ln w="9525">
              <a:solidFill>
                <a:schemeClr val="tx2">
                  <a:lumMod val="75000"/>
                  <a:lumOff val="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" name="Text Box 8924"/>
            <p:cNvSpPr txBox="1">
              <a:spLocks noChangeArrowheads="1"/>
            </p:cNvSpPr>
            <p:nvPr/>
          </p:nvSpPr>
          <p:spPr bwMode="auto">
            <a:xfrm>
              <a:off x="3460" y="8481"/>
              <a:ext cx="903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003366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000">
                  <a:solidFill>
                    <a:srgbClr val="17365D"/>
                  </a:solidFill>
                  <a:effectLst/>
                  <a:latin typeface="Cambria"/>
                  <a:ea typeface="ＭＳ 明朝"/>
                  <a:cs typeface="Times New Roman"/>
                </a:rPr>
                <a:t>Level</a:t>
              </a:r>
              <a:endParaRPr lang="en-GB" sz="1000">
                <a:effectLst/>
                <a:latin typeface="Cambria"/>
                <a:ea typeface="ＭＳ 明朝"/>
                <a:cs typeface="Times New Roman"/>
              </a:endParaRPr>
            </a:p>
          </p:txBody>
        </p:sp>
        <p:sp>
          <p:nvSpPr>
            <p:cNvPr id="33" name="Text Box 8926"/>
            <p:cNvSpPr txBox="1">
              <a:spLocks noChangeArrowheads="1"/>
            </p:cNvSpPr>
            <p:nvPr/>
          </p:nvSpPr>
          <p:spPr bwMode="auto">
            <a:xfrm>
              <a:off x="3460" y="8904"/>
              <a:ext cx="386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003366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000">
                  <a:solidFill>
                    <a:srgbClr val="17365D"/>
                  </a:solidFill>
                  <a:effectLst/>
                  <a:latin typeface="Cambria"/>
                  <a:ea typeface="ＭＳ 明朝"/>
                  <a:cs typeface="Times New Roman"/>
                </a:rPr>
                <a:t>2 </a:t>
              </a:r>
              <a:endParaRPr lang="en-GB" sz="1000">
                <a:effectLst/>
                <a:latin typeface="Cambria"/>
                <a:ea typeface="ＭＳ 明朝"/>
                <a:cs typeface="Times New Roman"/>
              </a:endParaRPr>
            </a:p>
          </p:txBody>
        </p:sp>
        <p:sp>
          <p:nvSpPr>
            <p:cNvPr id="34" name="Text Box 8927"/>
            <p:cNvSpPr txBox="1">
              <a:spLocks noChangeArrowheads="1"/>
            </p:cNvSpPr>
            <p:nvPr/>
          </p:nvSpPr>
          <p:spPr bwMode="auto">
            <a:xfrm>
              <a:off x="3460" y="10481"/>
              <a:ext cx="386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003366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000">
                  <a:solidFill>
                    <a:srgbClr val="FFFFFF"/>
                  </a:solidFill>
                  <a:effectLst/>
                  <a:latin typeface="Cambria"/>
                  <a:ea typeface="ＭＳ 明朝"/>
                  <a:cs typeface="Times New Roman"/>
                </a:rPr>
                <a:t>1 </a:t>
              </a:r>
              <a:endParaRPr lang="en-GB" sz="1000">
                <a:effectLst/>
                <a:latin typeface="Cambria"/>
                <a:ea typeface="ＭＳ 明朝"/>
                <a:cs typeface="Times New Roman"/>
              </a:endParaRPr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Restructuring Data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Data </a:t>
            </a:r>
            <a:r>
              <a:rPr lang="en-GB" dirty="0" smtClean="0"/>
              <a:t>entry </a:t>
            </a:r>
            <a:r>
              <a:rPr lang="en-GB" dirty="0"/>
              <a:t>for multilevel models …</a:t>
            </a:r>
          </a:p>
          <a:p>
            <a:pPr lvl="1"/>
            <a:r>
              <a:rPr lang="en-GB" dirty="0" smtClean="0"/>
              <a:t>Need </a:t>
            </a:r>
            <a:r>
              <a:rPr lang="en-GB" dirty="0"/>
              <a:t>the variable </a:t>
            </a:r>
            <a:r>
              <a:rPr lang="en-GB" b="1" dirty="0"/>
              <a:t>Time</a:t>
            </a:r>
            <a:r>
              <a:rPr lang="en-GB" dirty="0"/>
              <a:t> to be represented by a single column. We refer to this format as the ‘long’ format. As such we need to restructure the data</a:t>
            </a:r>
            <a:r>
              <a:rPr lang="en-GB" dirty="0" smtClean="0"/>
              <a:t>.</a:t>
            </a:r>
            <a:endParaRPr lang="en-GB" dirty="0"/>
          </a:p>
          <a:p>
            <a:pPr lvl="1"/>
            <a:r>
              <a:rPr lang="en-GB" dirty="0" smtClean="0"/>
              <a:t>But</a:t>
            </a:r>
            <a:r>
              <a:rPr lang="en-GB" dirty="0"/>
              <a:t>, in repeated measures designs we’re used to entering data so that instances of the outcome appear in different </a:t>
            </a:r>
            <a:r>
              <a:rPr lang="en-GB" dirty="0" smtClean="0"/>
              <a:t>columns.</a:t>
            </a:r>
            <a:endParaRPr lang="en-GB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Setting up the </a:t>
            </a:r>
            <a:r>
              <a:rPr lang="en-GB" dirty="0" smtClean="0"/>
              <a:t>Basic </a:t>
            </a:r>
            <a:r>
              <a:rPr lang="en-GB" dirty="0"/>
              <a:t>M</a:t>
            </a:r>
            <a:r>
              <a:rPr lang="en-GB" dirty="0" smtClean="0"/>
              <a:t>odel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First, </a:t>
            </a:r>
            <a:r>
              <a:rPr lang="en-GB" dirty="0"/>
              <a:t>we fit a baseline model in which we include only the </a:t>
            </a:r>
            <a:r>
              <a:rPr lang="en-GB" dirty="0" smtClean="0"/>
              <a:t>intercept:</a:t>
            </a:r>
          </a:p>
          <a:p>
            <a:pPr marL="457200" lvl="1" indent="0">
              <a:buNone/>
            </a:pPr>
            <a:r>
              <a:rPr lang="en-GB" dirty="0" smtClean="0"/>
              <a:t>intercept </a:t>
            </a:r>
            <a:r>
              <a:rPr lang="en-GB" dirty="0"/>
              <a:t>&lt;-</a:t>
            </a:r>
            <a:r>
              <a:rPr lang="en-GB" dirty="0" err="1"/>
              <a:t>gls</a:t>
            </a:r>
            <a:r>
              <a:rPr lang="en-GB" dirty="0"/>
              <a:t>(</a:t>
            </a:r>
            <a:r>
              <a:rPr lang="en-GB" dirty="0" err="1"/>
              <a:t>Life_Satisfaction</a:t>
            </a:r>
            <a:r>
              <a:rPr lang="en-GB" dirty="0"/>
              <a:t> ~ 1, data = </a:t>
            </a:r>
            <a:r>
              <a:rPr lang="en-GB" dirty="0" err="1"/>
              <a:t>restructuredData</a:t>
            </a:r>
            <a:r>
              <a:rPr lang="en-GB" dirty="0"/>
              <a:t>, method = "ML", </a:t>
            </a:r>
            <a:r>
              <a:rPr lang="en-GB" dirty="0" err="1"/>
              <a:t>na.action</a:t>
            </a:r>
            <a:r>
              <a:rPr lang="en-GB" dirty="0"/>
              <a:t> = </a:t>
            </a:r>
            <a:r>
              <a:rPr lang="en-GB" dirty="0" err="1"/>
              <a:t>na.exclude</a:t>
            </a:r>
            <a:r>
              <a:rPr lang="en-GB" dirty="0"/>
              <a:t>)</a:t>
            </a:r>
          </a:p>
          <a:p>
            <a:r>
              <a:rPr lang="en-GB" dirty="0"/>
              <a:t>Next, we need to fit the same model, but this time allowing the intercepts to vary across contexts (in this case we want them to vary across people</a:t>
            </a:r>
            <a:r>
              <a:rPr lang="en-GB" dirty="0" smtClean="0"/>
              <a:t>):</a:t>
            </a:r>
            <a:endParaRPr lang="en-GB" dirty="0"/>
          </a:p>
          <a:p>
            <a:pPr marL="457200" lvl="1" indent="0">
              <a:buNone/>
            </a:pPr>
            <a:r>
              <a:rPr lang="en-GB" dirty="0" err="1"/>
              <a:t>randomIntercept</a:t>
            </a:r>
            <a:r>
              <a:rPr lang="en-GB" dirty="0"/>
              <a:t> &lt;-</a:t>
            </a:r>
            <a:r>
              <a:rPr lang="en-GB" dirty="0" err="1"/>
              <a:t>lme</a:t>
            </a:r>
            <a:r>
              <a:rPr lang="en-GB" dirty="0"/>
              <a:t>(</a:t>
            </a:r>
            <a:r>
              <a:rPr lang="en-GB" dirty="0" err="1"/>
              <a:t>Life_Satisfaction</a:t>
            </a:r>
            <a:r>
              <a:rPr lang="en-GB" dirty="0"/>
              <a:t> ~ 1, data = </a:t>
            </a:r>
            <a:r>
              <a:rPr lang="en-GB" dirty="0" err="1"/>
              <a:t>restructuredData</a:t>
            </a:r>
            <a:r>
              <a:rPr lang="en-GB" dirty="0"/>
              <a:t>, random = ~1|Person, method = "ML",  </a:t>
            </a:r>
            <a:r>
              <a:rPr lang="en-GB" dirty="0" err="1"/>
              <a:t>na.action</a:t>
            </a:r>
            <a:r>
              <a:rPr lang="en-GB" dirty="0"/>
              <a:t> = </a:t>
            </a:r>
            <a:r>
              <a:rPr lang="en-GB" dirty="0" err="1"/>
              <a:t>na.exclude</a:t>
            </a:r>
            <a:r>
              <a:rPr lang="en-GB" dirty="0"/>
              <a:t>, control = list(opt="</a:t>
            </a:r>
            <a:r>
              <a:rPr lang="en-GB" dirty="0" err="1"/>
              <a:t>optim</a:t>
            </a:r>
            <a:r>
              <a:rPr lang="en-GB" dirty="0"/>
              <a:t>"))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Adding in </a:t>
            </a:r>
            <a:r>
              <a:rPr lang="en-GB" dirty="0" smtClean="0"/>
              <a:t>Time </a:t>
            </a:r>
            <a:r>
              <a:rPr lang="en-GB" dirty="0"/>
              <a:t>as a </a:t>
            </a:r>
            <a:r>
              <a:rPr lang="en-GB" dirty="0" smtClean="0"/>
              <a:t>Fixed </a:t>
            </a:r>
            <a:r>
              <a:rPr lang="en-GB" dirty="0"/>
              <a:t>E</a:t>
            </a:r>
            <a:r>
              <a:rPr lang="en-GB" dirty="0" smtClean="0"/>
              <a:t>ffect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can quickly update the previous model (</a:t>
            </a:r>
            <a:r>
              <a:rPr lang="en-GB" i="1" dirty="0" err="1"/>
              <a:t>randomIntercept</a:t>
            </a:r>
            <a:r>
              <a:rPr lang="en-GB" dirty="0"/>
              <a:t>) to include </a:t>
            </a:r>
            <a:r>
              <a:rPr lang="en-GB" b="1" dirty="0"/>
              <a:t>Time</a:t>
            </a:r>
            <a:r>
              <a:rPr lang="en-GB" dirty="0"/>
              <a:t> as a predictor by executing:</a:t>
            </a:r>
          </a:p>
          <a:p>
            <a:pPr marL="400050" lvl="1" indent="0">
              <a:buNone/>
            </a:pPr>
            <a:r>
              <a:rPr lang="en-GB" dirty="0" err="1"/>
              <a:t>timeRI</a:t>
            </a:r>
            <a:r>
              <a:rPr lang="en-GB" dirty="0"/>
              <a:t>&lt;-update(</a:t>
            </a:r>
            <a:r>
              <a:rPr lang="en-GB" dirty="0" err="1"/>
              <a:t>randomIntercept</a:t>
            </a:r>
            <a:r>
              <a:rPr lang="en-GB" dirty="0"/>
              <a:t>, .~. + Time)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38681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Introducing </a:t>
            </a:r>
            <a:r>
              <a:rPr lang="en-GB" dirty="0" smtClean="0"/>
              <a:t>Random </a:t>
            </a:r>
            <a:r>
              <a:rPr lang="en-GB" dirty="0"/>
              <a:t>S</a:t>
            </a:r>
            <a:r>
              <a:rPr lang="en-GB" dirty="0" smtClean="0"/>
              <a:t>lopes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use the </a:t>
            </a:r>
            <a:r>
              <a:rPr lang="en-GB" i="1" dirty="0"/>
              <a:t>update()</a:t>
            </a:r>
            <a:r>
              <a:rPr lang="en-GB" dirty="0"/>
              <a:t> function to create a new model (called </a:t>
            </a:r>
            <a:r>
              <a:rPr lang="en-GB" i="1" dirty="0" err="1"/>
              <a:t>timeRS</a:t>
            </a:r>
            <a:r>
              <a:rPr lang="en-GB" dirty="0"/>
              <a:t>) which is identical to the previous model (</a:t>
            </a:r>
            <a:r>
              <a:rPr lang="en-GB" i="1" dirty="0" err="1"/>
              <a:t>timeRI</a:t>
            </a:r>
            <a:r>
              <a:rPr lang="en-GB" dirty="0"/>
              <a:t>) but updates the random part of the model to be </a:t>
            </a:r>
            <a:r>
              <a:rPr lang="en-GB" i="1" dirty="0"/>
              <a:t>random = ~</a:t>
            </a:r>
            <a:r>
              <a:rPr lang="en-GB" i="1" dirty="0" err="1"/>
              <a:t>Time|Person</a:t>
            </a:r>
            <a:r>
              <a:rPr lang="en-GB" dirty="0"/>
              <a:t>:</a:t>
            </a:r>
          </a:p>
          <a:p>
            <a:pPr marL="400050" lvl="1" indent="0">
              <a:buNone/>
            </a:pPr>
            <a:r>
              <a:rPr lang="en-GB" dirty="0" err="1"/>
              <a:t>timeRS</a:t>
            </a:r>
            <a:r>
              <a:rPr lang="en-GB" dirty="0"/>
              <a:t>&lt;-update(</a:t>
            </a:r>
            <a:r>
              <a:rPr lang="en-GB" dirty="0" err="1"/>
              <a:t>timeRI</a:t>
            </a:r>
            <a:r>
              <a:rPr lang="en-GB" dirty="0"/>
              <a:t>, random = ~</a:t>
            </a:r>
            <a:r>
              <a:rPr lang="en-GB" dirty="0" err="1"/>
              <a:t>Time|Person</a:t>
            </a:r>
            <a:r>
              <a:rPr lang="en-GB" dirty="0"/>
              <a:t>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664575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Modelling the </a:t>
            </a:r>
            <a:r>
              <a:rPr lang="en-GB" dirty="0" smtClean="0"/>
              <a:t>Covariance </a:t>
            </a:r>
            <a:r>
              <a:rPr lang="en-GB" dirty="0"/>
              <a:t>S</a:t>
            </a:r>
            <a:r>
              <a:rPr lang="en-GB" dirty="0" smtClean="0"/>
              <a:t>tructure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can add a covariance structure to the model using the </a:t>
            </a:r>
            <a:r>
              <a:rPr lang="en-GB" i="1" dirty="0"/>
              <a:t>update()</a:t>
            </a:r>
            <a:r>
              <a:rPr lang="en-GB" dirty="0"/>
              <a:t> function to create a new model (called </a:t>
            </a:r>
            <a:r>
              <a:rPr lang="en-GB" i="1" dirty="0" err="1"/>
              <a:t>ARModel</a:t>
            </a:r>
            <a:r>
              <a:rPr lang="en-GB" dirty="0"/>
              <a:t>) which is identical to the previous model (</a:t>
            </a:r>
            <a:r>
              <a:rPr lang="en-GB" i="1" dirty="0" err="1"/>
              <a:t>timeRS</a:t>
            </a:r>
            <a:r>
              <a:rPr lang="en-GB" dirty="0"/>
              <a:t>) but adds in a </a:t>
            </a:r>
            <a:r>
              <a:rPr lang="en-GB" dirty="0" smtClean="0"/>
              <a:t>first-order </a:t>
            </a:r>
            <a:r>
              <a:rPr lang="en-GB" dirty="0"/>
              <a:t>autoregressive covariance structure:</a:t>
            </a:r>
          </a:p>
          <a:p>
            <a:pPr marL="400050" lvl="1" indent="0">
              <a:buNone/>
            </a:pPr>
            <a:r>
              <a:rPr lang="en-GB" dirty="0" err="1"/>
              <a:t>ARModel</a:t>
            </a:r>
            <a:r>
              <a:rPr lang="en-GB" dirty="0"/>
              <a:t>&lt;-update(</a:t>
            </a:r>
            <a:r>
              <a:rPr lang="en-GB" dirty="0" err="1"/>
              <a:t>timeRS</a:t>
            </a:r>
            <a:r>
              <a:rPr lang="en-GB" dirty="0"/>
              <a:t>, correlation = corAR1(0, form = ~</a:t>
            </a:r>
            <a:r>
              <a:rPr lang="en-GB" dirty="0" err="1"/>
              <a:t>Time|Person</a:t>
            </a:r>
            <a:r>
              <a:rPr lang="en-GB" dirty="0"/>
              <a:t>))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895054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Comparing </a:t>
            </a:r>
            <a:r>
              <a:rPr lang="en-GB" dirty="0" smtClean="0"/>
              <a:t>Models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can compare all five models by executing:</a:t>
            </a:r>
          </a:p>
          <a:p>
            <a:pPr marL="400050" lvl="1" indent="0">
              <a:buNone/>
            </a:pPr>
            <a:r>
              <a:rPr lang="en-GB" dirty="0" err="1"/>
              <a:t>anova</a:t>
            </a:r>
            <a:r>
              <a:rPr lang="en-GB" dirty="0"/>
              <a:t>(intercept, </a:t>
            </a:r>
            <a:r>
              <a:rPr lang="en-GB" dirty="0" err="1"/>
              <a:t>randomIntercept</a:t>
            </a:r>
            <a:r>
              <a:rPr lang="en-GB" dirty="0"/>
              <a:t>, </a:t>
            </a:r>
            <a:r>
              <a:rPr lang="en-GB" dirty="0" err="1"/>
              <a:t>timeRI</a:t>
            </a:r>
            <a:r>
              <a:rPr lang="en-GB" dirty="0"/>
              <a:t>, </a:t>
            </a:r>
            <a:r>
              <a:rPr lang="en-GB" dirty="0" err="1"/>
              <a:t>timeRS</a:t>
            </a:r>
            <a:r>
              <a:rPr lang="en-GB" dirty="0"/>
              <a:t>, </a:t>
            </a:r>
            <a:r>
              <a:rPr lang="en-GB" dirty="0" err="1"/>
              <a:t>ARModel</a:t>
            </a:r>
            <a:r>
              <a:rPr lang="en-GB" dirty="0"/>
              <a:t>)</a:t>
            </a:r>
          </a:p>
          <a:p>
            <a:endParaRPr lang="en-GB" dirty="0"/>
          </a:p>
          <a:p>
            <a:endParaRPr lang="en-US" dirty="0"/>
          </a:p>
        </p:txBody>
      </p:sp>
      <p:pic>
        <p:nvPicPr>
          <p:cNvPr id="4" name="Picture 3" descr="Screen shot 2011-08-08 at 15.38.5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20" y="3861048"/>
            <a:ext cx="8335079" cy="20317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801059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can take a quick look at the final model, and the confidence intervals for the parameter estimates within it by using:</a:t>
            </a:r>
          </a:p>
          <a:p>
            <a:pPr marL="400050" lvl="1" indent="0">
              <a:buNone/>
            </a:pPr>
            <a:r>
              <a:rPr lang="en-GB" dirty="0" smtClean="0"/>
              <a:t>summary(</a:t>
            </a:r>
            <a:r>
              <a:rPr lang="en-GB" dirty="0" err="1" smtClean="0"/>
              <a:t>ARModel</a:t>
            </a:r>
            <a:r>
              <a:rPr lang="en-GB" dirty="0"/>
              <a:t>); intervals(</a:t>
            </a:r>
            <a:r>
              <a:rPr lang="en-GB" dirty="0" err="1"/>
              <a:t>ARModel</a:t>
            </a:r>
            <a:r>
              <a:rPr lang="en-GB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126632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1-08-08 at 15.41.1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8640"/>
            <a:ext cx="7714002" cy="65973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015896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Parameter Estimates </a:t>
            </a:r>
            <a:endParaRPr lang="en-US" dirty="0"/>
          </a:p>
        </p:txBody>
      </p:sp>
      <p:pic>
        <p:nvPicPr>
          <p:cNvPr id="4" name="Picture 3" descr="Screen shot 2011-08-08 at 15.41.3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22699"/>
            <a:ext cx="6994996" cy="54353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251587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B794C666-6DAB-45C1-8597-AFB6A4279463}" type="slidenum">
              <a:rPr lang="en-US"/>
              <a:pPr/>
              <a:t>49</a:t>
            </a:fld>
            <a:endParaRPr lang="en-US" dirty="0"/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 Sum Up …</a:t>
            </a:r>
            <a:endParaRPr lang="en-GB" dirty="0"/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Data can be hierarchical and this hierarchical structure can be important.</a:t>
            </a:r>
          </a:p>
          <a:p>
            <a:pPr lvl="1"/>
            <a:r>
              <a:rPr lang="en-US" sz="2400" dirty="0" smtClean="0"/>
              <a:t>Most of the tests that you learn simply ignore the hierarchy.</a:t>
            </a:r>
          </a:p>
          <a:p>
            <a:r>
              <a:rPr lang="en-US" sz="2800" dirty="0" smtClean="0"/>
              <a:t>Hierarchical models are just a fancy regression in which you can estimate the variability in the slopes and intercepts within entities.</a:t>
            </a:r>
          </a:p>
          <a:p>
            <a:pPr lvl="1"/>
            <a:r>
              <a:rPr lang="en-US" sz="2400" smtClean="0"/>
              <a:t>Slopes </a:t>
            </a:r>
            <a:r>
              <a:rPr lang="en-US" sz="2400" dirty="0" smtClean="0"/>
              <a:t>and intercepts can be random variables (allowed to vary) rather than fixed (assumed to be equal in different situations).</a:t>
            </a:r>
          </a:p>
          <a:p>
            <a:r>
              <a:rPr lang="en-US" sz="2800" dirty="0" smtClean="0"/>
              <a:t>Start with a model that ignores the hierarchy and then add in random intercepts and slopes to see if they improve the fit of the model.</a:t>
            </a:r>
          </a:p>
          <a:p>
            <a:r>
              <a:rPr lang="en-US" sz="2800" dirty="0" smtClean="0"/>
              <a:t>Growth curves model trends in the data over time</a:t>
            </a:r>
          </a:p>
          <a:p>
            <a:pPr lvl="1"/>
            <a:r>
              <a:rPr lang="en-US" sz="2400" dirty="0" smtClean="0"/>
              <a:t>These trends can also have variable intercepts and slopes.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9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4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94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94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94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2" grpId="0" autoUpdateAnimBg="0"/>
      <p:bldP spid="194563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Three-Level Hierarchy</a:t>
            </a:r>
            <a:endParaRPr lang="en-GB" dirty="0"/>
          </a:p>
        </p:txBody>
      </p:sp>
      <p:pic>
        <p:nvPicPr>
          <p:cNvPr id="2" name="Picture 1" descr="Screen shot 2011-08-04 at 17.00.4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34" y="1700808"/>
            <a:ext cx="8128266" cy="444345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Intraclass Correlation (ICC)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Data from the same context will be more similar than data from different contexts</a:t>
            </a:r>
          </a:p>
          <a:p>
            <a:pPr lvl="1"/>
            <a:r>
              <a:rPr lang="en-GB" dirty="0" smtClean="0"/>
              <a:t>E.g. children in the same class will perform more similarly than children from different classes</a:t>
            </a:r>
          </a:p>
          <a:p>
            <a:r>
              <a:rPr lang="en-GB" dirty="0" smtClean="0"/>
              <a:t>Lack of independence</a:t>
            </a:r>
          </a:p>
          <a:p>
            <a:pPr lvl="1"/>
            <a:r>
              <a:rPr lang="en-GB" dirty="0" smtClean="0"/>
              <a:t>Creates problems in ANOVA/regression (correlated residuals)</a:t>
            </a:r>
          </a:p>
          <a:p>
            <a:r>
              <a:rPr lang="en-GB" dirty="0" smtClean="0"/>
              <a:t>The ICC measures the variability within contexts</a:t>
            </a:r>
          </a:p>
          <a:p>
            <a:pPr lvl="1"/>
            <a:r>
              <a:rPr lang="en-GB" dirty="0" smtClean="0"/>
              <a:t>E.g. the variability within classrooms</a:t>
            </a:r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Benefits of Multilevel Models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Homogeneity of regression slopes</a:t>
            </a:r>
          </a:p>
          <a:p>
            <a:pPr lvl="1"/>
            <a:r>
              <a:rPr lang="en-GB" dirty="0" smtClean="0"/>
              <a:t>Model the variability in regression slopes</a:t>
            </a:r>
          </a:p>
          <a:p>
            <a:r>
              <a:rPr lang="en-GB" dirty="0" smtClean="0"/>
              <a:t>Assumption of independence</a:t>
            </a:r>
          </a:p>
          <a:p>
            <a:pPr lvl="1"/>
            <a:r>
              <a:rPr lang="en-GB" dirty="0" smtClean="0"/>
              <a:t>You can model the relationships between cases</a:t>
            </a:r>
          </a:p>
          <a:p>
            <a:pPr lvl="1"/>
            <a:r>
              <a:rPr lang="en-GB" dirty="0" smtClean="0"/>
              <a:t>(Regression for repeated observations)</a:t>
            </a:r>
          </a:p>
          <a:p>
            <a:r>
              <a:rPr lang="en-GB" dirty="0" smtClean="0"/>
              <a:t>Missing data</a:t>
            </a:r>
          </a:p>
          <a:p>
            <a:pPr lvl="1"/>
            <a:r>
              <a:rPr lang="en-GB" dirty="0" smtClean="0"/>
              <a:t>MLMs can cope with missing data</a:t>
            </a:r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 Example: Cosmetic Surgery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Post_QoL</a:t>
            </a:r>
          </a:p>
          <a:p>
            <a:pPr lvl="1"/>
            <a:r>
              <a:rPr lang="en-US" dirty="0" smtClean="0"/>
              <a:t>This is a measure of quality of life after the cosmetic surgery.</a:t>
            </a:r>
          </a:p>
          <a:p>
            <a:r>
              <a:rPr lang="en-US" dirty="0" smtClean="0"/>
              <a:t>Base_QoL</a:t>
            </a:r>
          </a:p>
          <a:p>
            <a:pPr lvl="1"/>
            <a:r>
              <a:rPr lang="en-US" dirty="0" smtClean="0"/>
              <a:t>Quality of life before the surgery.</a:t>
            </a:r>
          </a:p>
          <a:p>
            <a:r>
              <a:rPr lang="en-US" dirty="0" smtClean="0"/>
              <a:t>Surgery</a:t>
            </a:r>
          </a:p>
          <a:p>
            <a:pPr lvl="1"/>
            <a:r>
              <a:rPr lang="en-US" dirty="0" smtClean="0"/>
              <a:t>A dummy variable that specifies whether the person has undergone cosmetic surgery (1) or whether they are on the waiting list (0).</a:t>
            </a:r>
          </a:p>
          <a:p>
            <a:r>
              <a:rPr lang="en-US" dirty="0" smtClean="0"/>
              <a:t>Clinic</a:t>
            </a:r>
          </a:p>
          <a:p>
            <a:pPr lvl="1"/>
            <a:r>
              <a:rPr lang="en-US" dirty="0" smtClean="0"/>
              <a:t>Which of 10 clinics the person attended to have their surgery.</a:t>
            </a:r>
          </a:p>
          <a:p>
            <a:r>
              <a:rPr lang="en-US" dirty="0" smtClean="0"/>
              <a:t>Age</a:t>
            </a:r>
          </a:p>
          <a:p>
            <a:pPr lvl="1"/>
            <a:r>
              <a:rPr lang="en-US" dirty="0" smtClean="0"/>
              <a:t>The person’s age in years.</a:t>
            </a:r>
          </a:p>
          <a:p>
            <a:r>
              <a:rPr lang="en-US" dirty="0" smtClean="0"/>
              <a:t>BDI</a:t>
            </a:r>
          </a:p>
          <a:p>
            <a:pPr lvl="1"/>
            <a:r>
              <a:rPr lang="en-US" dirty="0" smtClean="0"/>
              <a:t>Natural levels of depression measured using the Beck Depression Inventory (BDI). </a:t>
            </a:r>
          </a:p>
          <a:p>
            <a:r>
              <a:rPr lang="en-US" dirty="0" smtClean="0"/>
              <a:t>Reason</a:t>
            </a:r>
          </a:p>
          <a:p>
            <a:pPr lvl="1"/>
            <a:r>
              <a:rPr lang="en-US" dirty="0" smtClean="0"/>
              <a:t>This dummy variable specifies whether the person had/is waiting to have surgery purely to change their appearance (0), or because of a physical reason (1).</a:t>
            </a:r>
          </a:p>
          <a:p>
            <a:r>
              <a:rPr lang="en-US" dirty="0" smtClean="0"/>
              <a:t>Gender</a:t>
            </a:r>
          </a:p>
          <a:p>
            <a:pPr lvl="1"/>
            <a:r>
              <a:rPr lang="en-US" dirty="0" smtClean="0"/>
              <a:t>Whether the person was a man (1) or a woman (0).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Fixed vs. Random Coefficients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Intercepts and slopes can be fixed or random</a:t>
            </a:r>
          </a:p>
          <a:p>
            <a:pPr lvl="1"/>
            <a:r>
              <a:rPr lang="en-US" dirty="0" smtClean="0"/>
              <a:t>In OLS regression they are fixed</a:t>
            </a:r>
          </a:p>
          <a:p>
            <a:r>
              <a:rPr lang="en-US" dirty="0" smtClean="0"/>
              <a:t>Fixed coefficients</a:t>
            </a:r>
          </a:p>
          <a:p>
            <a:pPr lvl="1"/>
            <a:r>
              <a:rPr lang="en-US" dirty="0" smtClean="0"/>
              <a:t>Intercepts/slopes are assumed to be the same across different contexts</a:t>
            </a:r>
          </a:p>
          <a:p>
            <a:r>
              <a:rPr lang="en-US" dirty="0" smtClean="0"/>
              <a:t>Random coefficients</a:t>
            </a:r>
          </a:p>
          <a:p>
            <a:pPr lvl="1"/>
            <a:r>
              <a:rPr lang="en-US" dirty="0" smtClean="0"/>
              <a:t>Intercepts/slopes are allowed to vary across different contexts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SUS 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DSUS 3</Template>
  <TotalTime>837</TotalTime>
  <Words>1814</Words>
  <Application>Microsoft Office PowerPoint</Application>
  <PresentationFormat>On-screen Show (4:3)</PresentationFormat>
  <Paragraphs>281</Paragraphs>
  <Slides>49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DSUS 3</vt:lpstr>
      <vt:lpstr>Multilevel Linear Models</vt:lpstr>
      <vt:lpstr>Aims</vt:lpstr>
      <vt:lpstr>Hierarchical Data</vt:lpstr>
      <vt:lpstr>A Two-Level Hierarchy</vt:lpstr>
      <vt:lpstr>A Three-Level Hierarchy</vt:lpstr>
      <vt:lpstr>Intraclass Correlation (ICC)</vt:lpstr>
      <vt:lpstr>Benefits of Multilevel Models</vt:lpstr>
      <vt:lpstr>An Example: Cosmetic Surgery</vt:lpstr>
      <vt:lpstr>Fixed vs. Random Coefficients</vt:lpstr>
      <vt:lpstr>Fixed Slope, Random Intercept</vt:lpstr>
      <vt:lpstr>Random Slope, Fixed Intercept</vt:lpstr>
      <vt:lpstr>Random Slope, Random Intercept</vt:lpstr>
      <vt:lpstr>How to Represent These Models</vt:lpstr>
      <vt:lpstr>The Surgery Example</vt:lpstr>
      <vt:lpstr>Comparing Models</vt:lpstr>
      <vt:lpstr>Covariance Structures</vt:lpstr>
      <vt:lpstr>Centring</vt:lpstr>
      <vt:lpstr>Picturing the Data </vt:lpstr>
      <vt:lpstr>Ascertaining Whether There Is Variation over Your Contexts </vt:lpstr>
      <vt:lpstr>Output of Model Comparison</vt:lpstr>
      <vt:lpstr>Add the variable Surgery as a predictor</vt:lpstr>
      <vt:lpstr>Slide 22</vt:lpstr>
      <vt:lpstr>Add Next Predictor to the Model</vt:lpstr>
      <vt:lpstr>Summary of the Final Model </vt:lpstr>
      <vt:lpstr>Compare Models</vt:lpstr>
      <vt:lpstr>Compare Models</vt:lpstr>
      <vt:lpstr>Introducing Random Slopes </vt:lpstr>
      <vt:lpstr>Summary of the Model Containing Both Random Slopes and Intercepts </vt:lpstr>
      <vt:lpstr>The Model</vt:lpstr>
      <vt:lpstr>Adding an Interaction Term to the Model </vt:lpstr>
      <vt:lpstr>Output</vt:lpstr>
      <vt:lpstr>Final Model Summary</vt:lpstr>
      <vt:lpstr>Follow-Up Analysis</vt:lpstr>
      <vt:lpstr>The Model for Those Who Had Surgery for a Physical Reason </vt:lpstr>
      <vt:lpstr>The Model for Those Who Had Cosmetic Surgery </vt:lpstr>
      <vt:lpstr>Growth Models</vt:lpstr>
      <vt:lpstr>Types of Growth Curve</vt:lpstr>
      <vt:lpstr>An Example: The `Honeymoon Period’</vt:lpstr>
      <vt:lpstr>The Data</vt:lpstr>
      <vt:lpstr>Restructuring Data</vt:lpstr>
      <vt:lpstr>Setting up the Basic Model </vt:lpstr>
      <vt:lpstr>Adding in Time as a Fixed Effect </vt:lpstr>
      <vt:lpstr>Introducing Random Slopes </vt:lpstr>
      <vt:lpstr>Modelling the Covariance Structure </vt:lpstr>
      <vt:lpstr>Comparing Models </vt:lpstr>
      <vt:lpstr>Final Model</vt:lpstr>
      <vt:lpstr>Slide 47</vt:lpstr>
      <vt:lpstr>Parameter Estimates </vt:lpstr>
      <vt:lpstr>To Sum Up 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Principal Component Analysis and Reliability</dc:title>
  <dc:creator>Dr. Andy Field</dc:creator>
  <cp:lastModifiedBy>Richard Leigh</cp:lastModifiedBy>
  <cp:revision>62</cp:revision>
  <dcterms:created xsi:type="dcterms:W3CDTF">2010-01-08T11:48:59Z</dcterms:created>
  <dcterms:modified xsi:type="dcterms:W3CDTF">2011-11-29T10:24:46Z</dcterms:modified>
</cp:coreProperties>
</file>